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655" r:id="rId3"/>
    <p:sldId id="265" r:id="rId4"/>
    <p:sldId id="657" r:id="rId5"/>
    <p:sldId id="658" r:id="rId6"/>
    <p:sldId id="571" r:id="rId7"/>
    <p:sldId id="575" r:id="rId8"/>
    <p:sldId id="577" r:id="rId9"/>
    <p:sldId id="620" r:id="rId10"/>
    <p:sldId id="576" r:id="rId11"/>
    <p:sldId id="368" r:id="rId1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63F"/>
    <a:srgbClr val="FFBB4C"/>
    <a:srgbClr val="612E5C"/>
    <a:srgbClr val="0D2C7D"/>
    <a:srgbClr val="664CD0"/>
    <a:srgbClr val="414A7B"/>
    <a:srgbClr val="00A500"/>
    <a:srgbClr val="0080BD"/>
    <a:srgbClr val="FFF04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 autoAdjust="0"/>
    <p:restoredTop sz="88592" autoAdjust="0"/>
  </p:normalViewPr>
  <p:slideViewPr>
    <p:cSldViewPr snapToGrid="0" snapToObjects="1">
      <p:cViewPr varScale="1">
        <p:scale>
          <a:sx n="109" d="100"/>
          <a:sy n="109" d="100"/>
        </p:scale>
        <p:origin x="19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C577-F273-2944-960E-226BB40CECEC}" type="datetimeFigureOut">
              <a:rPr lang="de-DE" smtClean="0"/>
              <a:t>16.12.21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17879-3130-4149-9548-16C139CB85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892A9-BC2E-4942-B2DD-CA5E5ED2B6ED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202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17879-3130-4149-9548-16C139CB85E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5B32E-4F24-654C-8535-6EAAA6938F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63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2182688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24" name="Untertitel 2"/>
          <p:cNvSpPr>
            <a:spLocks noGrp="1"/>
          </p:cNvSpPr>
          <p:nvPr>
            <p:ph type="subTitle" idx="1"/>
          </p:nvPr>
        </p:nvSpPr>
        <p:spPr>
          <a:xfrm>
            <a:off x="1371600" y="4700736"/>
            <a:ext cx="6400800" cy="1752600"/>
          </a:xfrm>
        </p:spPr>
        <p:txBody>
          <a:bodyPr/>
          <a:lstStyle>
            <a:lvl1pPr marL="0" indent="0" algn="ctr">
              <a:buNone/>
              <a:defRPr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933" y="-3092"/>
            <a:ext cx="1836000" cy="18360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9067" y="0"/>
            <a:ext cx="1836000" cy="1836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5067" y="0"/>
            <a:ext cx="1836000" cy="18360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327067" y="0"/>
            <a:ext cx="1836000" cy="18360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91067" y="0"/>
            <a:ext cx="18360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1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7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906"/>
            <a:ext cx="8229599" cy="504297"/>
          </a:xfrm>
          <a:prstGeom prst="rect">
            <a:avLst/>
          </a:prstGeom>
        </p:spPr>
        <p:txBody>
          <a:bodyPr/>
          <a:lstStyle/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36134"/>
            <a:ext cx="8229600" cy="489003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1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0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7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2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23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2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1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FE587-2ACA-0A47-B6C9-07DC7EF10294}" type="datetimeFigureOut">
              <a:rPr lang="de-DE">
                <a:solidFill>
                  <a:prstClr val="black"/>
                </a:solidFill>
                <a:latin typeface="Calibri"/>
              </a:rPr>
              <a:pPr/>
              <a:t>16.12.21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DF3142-1E50-2747-B73F-771E456EFE9B}" type="slidenum">
              <a:rPr lang="de-DE" smtClean="0">
                <a:solidFill>
                  <a:prstClr val="black"/>
                </a:solidFill>
              </a:rPr>
              <a:pPr/>
              <a:t>‹Nr.›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9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98638"/>
            <a:ext cx="8047038" cy="422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2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11656"/>
            <a:ext cx="8047038" cy="66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90600" y="6427788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de-CH" dirty="0">
              <a:solidFill>
                <a:prstClr val="black"/>
              </a:solidFill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27788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fld id="{C05F0C36-6796-DE4F-B10D-B64F3371860F}" type="slidenum">
              <a:rPr lang="de-CH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5" name="Rechteck 4"/>
          <p:cNvSpPr/>
          <p:nvPr userDrawn="1"/>
        </p:nvSpPr>
        <p:spPr>
          <a:xfrm>
            <a:off x="0" y="863601"/>
            <a:ext cx="5617600" cy="10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6238CA-9DB1-4845-A2FD-F74E0D21D5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7411" y="111920"/>
            <a:ext cx="834189" cy="89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7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ariszurel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6365" y="2574565"/>
            <a:ext cx="7480249" cy="1470025"/>
          </a:xfrm>
        </p:spPr>
        <p:txBody>
          <a:bodyPr/>
          <a:lstStyle/>
          <a:p>
            <a:r>
              <a:rPr lang="de-CH" sz="4000" dirty="0" err="1"/>
              <a:t>Spatially</a:t>
            </a:r>
            <a:r>
              <a:rPr lang="de-CH" sz="4000" dirty="0"/>
              <a:t> explicit </a:t>
            </a:r>
            <a:r>
              <a:rPr lang="de-CH" sz="4000" dirty="0" err="1"/>
              <a:t>population</a:t>
            </a:r>
            <a:r>
              <a:rPr lang="de-CH" sz="4000" dirty="0"/>
              <a:t> </a:t>
            </a:r>
            <a:r>
              <a:rPr lang="de-CH" sz="4000" dirty="0" err="1"/>
              <a:t>modelling</a:t>
            </a:r>
            <a:endParaRPr lang="de-DE" sz="4000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4294967295"/>
          </p:nvPr>
        </p:nvSpPr>
        <p:spPr>
          <a:xfrm>
            <a:off x="239059" y="4779560"/>
            <a:ext cx="8680823" cy="1348221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de-DE" sz="2400" b="1" dirty="0"/>
              <a:t>Damaris Zurell, Anne Malchow</a:t>
            </a:r>
          </a:p>
          <a:p>
            <a:pPr marL="0" indent="0" algn="ctr">
              <a:buNone/>
            </a:pPr>
            <a:r>
              <a:rPr lang="de-DE" sz="2400" dirty="0">
                <a:hlinkClick r:id="rId3"/>
              </a:rPr>
              <a:t>https://damariszurell.github.io</a:t>
            </a:r>
            <a:endParaRPr lang="de-DE" sz="2400" dirty="0"/>
          </a:p>
          <a:p>
            <a:pPr marL="0" indent="0" algn="ctr">
              <a:buNone/>
            </a:pPr>
            <a:r>
              <a:rPr lang="de-CH" sz="2400" dirty="0"/>
              <a:t>@</a:t>
            </a:r>
            <a:r>
              <a:rPr lang="de-CH" sz="2400" dirty="0" err="1"/>
              <a:t>ZurellLab</a:t>
            </a:r>
            <a:endParaRPr lang="de-DE" sz="2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de-DE" sz="2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de-DE" sz="2400" dirty="0"/>
          </a:p>
          <a:p>
            <a:pPr marL="0" indent="0" algn="ctr">
              <a:buNone/>
            </a:pP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317042" y="6611779"/>
            <a:ext cx="2882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www.undekade-biologischevielfalt.de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460D54-D259-F844-95B4-99F0539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05" y="5503536"/>
            <a:ext cx="1161385" cy="12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ildergebnis für twitter icon">
            <a:extLst>
              <a:ext uri="{FF2B5EF4-FFF2-40B4-BE49-F238E27FC236}">
                <a16:creationId xmlns:a16="http://schemas.microsoft.com/office/drawing/2014/main" id="{FCE2DFA9-265D-D046-93FD-0BF643F2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1827" y="5673367"/>
            <a:ext cx="447523" cy="3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78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EEBC-151E-4C44-A55F-2050AD27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3E9EDD-DCD8-E049-9368-88A28FBF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8229599" cy="489003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Caucasian</a:t>
            </a:r>
            <a:r>
              <a:rPr lang="de-DE" sz="2400" dirty="0"/>
              <a:t> </a:t>
            </a:r>
            <a:r>
              <a:rPr lang="de-DE" sz="2400" dirty="0" err="1"/>
              <a:t>leopard</a:t>
            </a:r>
            <a:endParaRPr lang="de-DE" sz="2400" dirty="0"/>
          </a:p>
          <a:p>
            <a:r>
              <a:rPr lang="de-DE" sz="2400" dirty="0"/>
              <a:t>Stage-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, individual-</a:t>
            </a:r>
            <a:r>
              <a:rPr lang="de-DE" sz="2400" dirty="0" err="1"/>
              <a:t>based</a:t>
            </a:r>
            <a:r>
              <a:rPr lang="de-DE" sz="2400" dirty="0"/>
              <a:t> </a:t>
            </a:r>
            <a:r>
              <a:rPr lang="de-DE" sz="2400" dirty="0" err="1"/>
              <a:t>movement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261BFD-CA8C-6B41-B36D-E5478AF657A6}"/>
              </a:ext>
            </a:extLst>
          </p:cNvPr>
          <p:cNvSpPr txBox="1"/>
          <p:nvPr/>
        </p:nvSpPr>
        <p:spPr>
          <a:xfrm>
            <a:off x="7446099" y="6603499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err="1">
                <a:solidFill>
                  <a:srgbClr val="7F7F7F"/>
                </a:solidFill>
                <a:cs typeface="Calibri"/>
              </a:rPr>
              <a:t>Bleyhl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 et al. 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(2021)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Ecol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Appl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5EC19D4-E72C-5541-84A3-7CE11013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1" y="2099920"/>
            <a:ext cx="6096000" cy="4749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EBF8E07-0AF6-2F4F-A3F7-B349E6CD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44" y="2254739"/>
            <a:ext cx="1968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E108E-B255-B446-9DC1-1B34877C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B210EDC6-7463-3845-9229-644C163D0D97}"/>
              </a:ext>
            </a:extLst>
          </p:cNvPr>
          <p:cNvSpPr txBox="1">
            <a:spLocks/>
          </p:cNvSpPr>
          <p:nvPr/>
        </p:nvSpPr>
        <p:spPr>
          <a:xfrm>
            <a:off x="239059" y="3750370"/>
            <a:ext cx="4644797" cy="2995625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2000" b="1" dirty="0" err="1">
                <a:solidFill>
                  <a:srgbClr val="00376C"/>
                </a:solidFill>
              </a:rPr>
              <a:t>Contact</a:t>
            </a:r>
            <a:r>
              <a:rPr lang="de-DE" sz="2000" b="1" dirty="0">
                <a:solidFill>
                  <a:srgbClr val="00376C"/>
                </a:solidFill>
              </a:rPr>
              <a:t>:</a:t>
            </a:r>
          </a:p>
          <a:p>
            <a:pPr marL="0" indent="0">
              <a:buFont typeface="Arial"/>
              <a:buNone/>
            </a:pPr>
            <a:r>
              <a:rPr lang="de-DE" sz="2000" b="1" dirty="0">
                <a:solidFill>
                  <a:srgbClr val="00376C"/>
                </a:solidFill>
              </a:rPr>
              <a:t>Damaris Zurell</a:t>
            </a: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Ecology &amp; Macroecology</a:t>
            </a: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University </a:t>
            </a:r>
            <a:r>
              <a:rPr lang="de-DE" sz="2000" dirty="0" err="1">
                <a:solidFill>
                  <a:srgbClr val="00376C"/>
                </a:solidFill>
              </a:rPr>
              <a:t>of</a:t>
            </a:r>
            <a:r>
              <a:rPr lang="de-DE" sz="2000" dirty="0">
                <a:solidFill>
                  <a:srgbClr val="00376C"/>
                </a:solidFill>
              </a:rPr>
              <a:t> Potsdam</a:t>
            </a: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https://</a:t>
            </a:r>
            <a:r>
              <a:rPr lang="de-DE" sz="2000" dirty="0" err="1">
                <a:solidFill>
                  <a:srgbClr val="00376C"/>
                </a:solidFill>
              </a:rPr>
              <a:t>damariszurell.github.io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00376C"/>
                </a:solidFill>
              </a:rPr>
              <a:t>Email: </a:t>
            </a:r>
            <a:r>
              <a:rPr lang="de-DE" sz="2000" dirty="0" err="1">
                <a:solidFill>
                  <a:srgbClr val="00376C"/>
                </a:solidFill>
              </a:rPr>
              <a:t>damaris.zurell@uni-potsdam.de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r>
              <a:rPr lang="de-DE" sz="2000" dirty="0">
                <a:solidFill>
                  <a:srgbClr val="00376C"/>
                </a:solidFill>
              </a:rPr>
              <a:t>	@</a:t>
            </a:r>
            <a:r>
              <a:rPr lang="de-DE" sz="2000" dirty="0" err="1">
                <a:solidFill>
                  <a:srgbClr val="00376C"/>
                </a:solidFill>
              </a:rPr>
              <a:t>ZurellLab</a:t>
            </a: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  <a:p>
            <a:pPr marL="0" indent="0">
              <a:buFont typeface="Arial"/>
              <a:buNone/>
            </a:pPr>
            <a:endParaRPr lang="de-DE" sz="2000" dirty="0">
              <a:solidFill>
                <a:srgbClr val="00376C"/>
              </a:solidFill>
            </a:endParaRPr>
          </a:p>
        </p:txBody>
      </p:sp>
      <p:pic>
        <p:nvPicPr>
          <p:cNvPr id="9" name="Bild 9">
            <a:extLst>
              <a:ext uri="{FF2B5EF4-FFF2-40B4-BE49-F238E27FC236}">
                <a16:creationId xmlns:a16="http://schemas.microsoft.com/office/drawing/2014/main" id="{AAB17B0C-DD79-FB46-A33D-EB5DE9EE36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65" y="6333003"/>
            <a:ext cx="390929" cy="317139"/>
          </a:xfrm>
          <a:prstGeom prst="rect">
            <a:avLst/>
          </a:prstGeom>
        </p:spPr>
      </p:pic>
      <p:pic>
        <p:nvPicPr>
          <p:cNvPr id="1026" name="Picture 2" descr="BIOPIC">
            <a:extLst>
              <a:ext uri="{FF2B5EF4-FFF2-40B4-BE49-F238E27FC236}">
                <a16:creationId xmlns:a16="http://schemas.microsoft.com/office/drawing/2014/main" id="{1B4294D9-95FB-3348-B0BC-81CB1F41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864" y="2072289"/>
            <a:ext cx="4757935" cy="335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9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DE311-86E0-DD41-99D5-9D3C759F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models</a:t>
            </a:r>
            <a:r>
              <a:rPr lang="de-DE" dirty="0"/>
              <a:t> in </a:t>
            </a:r>
            <a:r>
              <a:rPr lang="de-DE" dirty="0" err="1"/>
              <a:t>conservation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8EE51F-4F0C-0B4A-9806-00961A4C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9" y="1096142"/>
            <a:ext cx="8544121" cy="431900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04F9A5-7220-6745-AECB-51B33665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0572" y="4000981"/>
            <a:ext cx="3335894" cy="25963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E8FD3F4-77D6-D245-AE33-CE63D131C161}"/>
              </a:ext>
            </a:extLst>
          </p:cNvPr>
          <p:cNvSpPr txBox="1"/>
          <p:nvPr/>
        </p:nvSpPr>
        <p:spPr bwMode="auto">
          <a:xfrm>
            <a:off x="6003396" y="6597352"/>
            <a:ext cx="3140604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Zurell et al. (2021)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Ecography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DOI: 10.1111/ecog.05787.</a:t>
            </a:r>
            <a:endParaRPr lang="de-DE" sz="1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6329B20-3FA2-6A4F-8EB2-910EFF2E2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28904"/>
            <a:ext cx="5251622" cy="1022189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correlative</a:t>
            </a:r>
            <a:r>
              <a:rPr lang="de-DE" dirty="0"/>
              <a:t> </a:t>
            </a:r>
            <a:r>
              <a:rPr lang="de-DE" dirty="0" err="1"/>
              <a:t>niche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over-represented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r>
              <a:rPr lang="de-DE" dirty="0"/>
              <a:t> …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48C3F-56CC-2A4E-A995-45BBF7C0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Species</a:t>
            </a:r>
            <a:r>
              <a:rPr lang="de-DE" sz="3200" dirty="0"/>
              <a:t> </a:t>
            </a:r>
            <a:r>
              <a:rPr lang="de-DE" sz="3200" dirty="0" err="1"/>
              <a:t>respond</a:t>
            </a:r>
            <a:r>
              <a:rPr lang="de-DE" sz="3200" dirty="0"/>
              <a:t> </a:t>
            </a:r>
            <a:r>
              <a:rPr lang="de-DE" sz="3200" dirty="0" err="1"/>
              <a:t>dynamically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global </a:t>
            </a:r>
            <a:r>
              <a:rPr lang="de-DE" sz="3200" dirty="0" err="1"/>
              <a:t>change</a:t>
            </a:r>
            <a:endParaRPr lang="de-DE" sz="3200" dirty="0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C5EA0EAA-12E9-7848-87BD-C2ACC338B118}"/>
              </a:ext>
            </a:extLst>
          </p:cNvPr>
          <p:cNvSpPr/>
          <p:nvPr/>
        </p:nvSpPr>
        <p:spPr>
          <a:xfrm>
            <a:off x="124898" y="2998191"/>
            <a:ext cx="650173" cy="453547"/>
          </a:xfrm>
          <a:custGeom>
            <a:avLst/>
            <a:gdLst>
              <a:gd name="connsiteX0" fmla="*/ 0 w 650173"/>
              <a:gd name="connsiteY0" fmla="*/ 211655 h 453547"/>
              <a:gd name="connsiteX1" fmla="*/ 0 w 650173"/>
              <a:gd name="connsiteY1" fmla="*/ 211655 h 453547"/>
              <a:gd name="connsiteX2" fmla="*/ 136083 w 650173"/>
              <a:gd name="connsiteY2" fmla="*/ 393074 h 453547"/>
              <a:gd name="connsiteX3" fmla="*/ 151203 w 650173"/>
              <a:gd name="connsiteY3" fmla="*/ 438428 h 453547"/>
              <a:gd name="connsiteX4" fmla="*/ 196564 w 650173"/>
              <a:gd name="connsiteY4" fmla="*/ 453547 h 453547"/>
              <a:gd name="connsiteX5" fmla="*/ 468730 w 650173"/>
              <a:gd name="connsiteY5" fmla="*/ 438428 h 453547"/>
              <a:gd name="connsiteX6" fmla="*/ 514090 w 650173"/>
              <a:gd name="connsiteY6" fmla="*/ 408192 h 453547"/>
              <a:gd name="connsiteX7" fmla="*/ 574572 w 650173"/>
              <a:gd name="connsiteY7" fmla="*/ 393074 h 453547"/>
              <a:gd name="connsiteX8" fmla="*/ 619933 w 650173"/>
              <a:gd name="connsiteY8" fmla="*/ 377955 h 453547"/>
              <a:gd name="connsiteX9" fmla="*/ 650173 w 650173"/>
              <a:gd name="connsiteY9" fmla="*/ 332601 h 453547"/>
              <a:gd name="connsiteX10" fmla="*/ 574572 w 650173"/>
              <a:gd name="connsiteY10" fmla="*/ 181419 h 453547"/>
              <a:gd name="connsiteX11" fmla="*/ 544331 w 650173"/>
              <a:gd name="connsiteY11" fmla="*/ 136064 h 453547"/>
              <a:gd name="connsiteX12" fmla="*/ 408248 w 650173"/>
              <a:gd name="connsiteY12" fmla="*/ 15118 h 453547"/>
              <a:gd name="connsiteX13" fmla="*/ 362887 w 650173"/>
              <a:gd name="connsiteY13" fmla="*/ 0 h 453547"/>
              <a:gd name="connsiteX14" fmla="*/ 75602 w 650173"/>
              <a:gd name="connsiteY14" fmla="*/ 15118 h 453547"/>
              <a:gd name="connsiteX15" fmla="*/ 30241 w 650173"/>
              <a:gd name="connsiteY15" fmla="*/ 60473 h 453547"/>
              <a:gd name="connsiteX16" fmla="*/ 15121 w 650173"/>
              <a:gd name="connsiteY16" fmla="*/ 151182 h 453547"/>
              <a:gd name="connsiteX17" fmla="*/ 0 w 650173"/>
              <a:gd name="connsiteY17" fmla="*/ 211655 h 45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0173" h="453547">
                <a:moveTo>
                  <a:pt x="0" y="211655"/>
                </a:moveTo>
                <a:lnTo>
                  <a:pt x="0" y="211655"/>
                </a:lnTo>
                <a:cubicBezTo>
                  <a:pt x="114017" y="374514"/>
                  <a:pt x="62340" y="319341"/>
                  <a:pt x="136083" y="393074"/>
                </a:cubicBezTo>
                <a:cubicBezTo>
                  <a:pt x="141123" y="408192"/>
                  <a:pt x="139934" y="427160"/>
                  <a:pt x="151203" y="438428"/>
                </a:cubicBezTo>
                <a:cubicBezTo>
                  <a:pt x="162474" y="449697"/>
                  <a:pt x="180626" y="453547"/>
                  <a:pt x="196564" y="453547"/>
                </a:cubicBezTo>
                <a:cubicBezTo>
                  <a:pt x="287426" y="453547"/>
                  <a:pt x="378008" y="443468"/>
                  <a:pt x="468730" y="438428"/>
                </a:cubicBezTo>
                <a:cubicBezTo>
                  <a:pt x="483850" y="428349"/>
                  <a:pt x="497388" y="415349"/>
                  <a:pt x="514090" y="408192"/>
                </a:cubicBezTo>
                <a:cubicBezTo>
                  <a:pt x="533191" y="400007"/>
                  <a:pt x="554590" y="398782"/>
                  <a:pt x="574572" y="393074"/>
                </a:cubicBezTo>
                <a:cubicBezTo>
                  <a:pt x="589897" y="388696"/>
                  <a:pt x="604813" y="382995"/>
                  <a:pt x="619933" y="377955"/>
                </a:cubicBezTo>
                <a:cubicBezTo>
                  <a:pt x="630013" y="362837"/>
                  <a:pt x="650173" y="350771"/>
                  <a:pt x="650173" y="332601"/>
                </a:cubicBezTo>
                <a:cubicBezTo>
                  <a:pt x="650173" y="225078"/>
                  <a:pt x="624830" y="241719"/>
                  <a:pt x="574572" y="181419"/>
                </a:cubicBezTo>
                <a:cubicBezTo>
                  <a:pt x="562938" y="167461"/>
                  <a:pt x="556404" y="149644"/>
                  <a:pt x="544331" y="136064"/>
                </a:cubicBezTo>
                <a:cubicBezTo>
                  <a:pt x="512273" y="100004"/>
                  <a:pt x="458803" y="40392"/>
                  <a:pt x="408248" y="15118"/>
                </a:cubicBezTo>
                <a:cubicBezTo>
                  <a:pt x="393992" y="7991"/>
                  <a:pt x="378007" y="5039"/>
                  <a:pt x="362887" y="0"/>
                </a:cubicBezTo>
                <a:cubicBezTo>
                  <a:pt x="267125" y="5039"/>
                  <a:pt x="169950" y="-2034"/>
                  <a:pt x="75602" y="15118"/>
                </a:cubicBezTo>
                <a:cubicBezTo>
                  <a:pt x="54565" y="18942"/>
                  <a:pt x="38926" y="40934"/>
                  <a:pt x="30241" y="60473"/>
                </a:cubicBezTo>
                <a:cubicBezTo>
                  <a:pt x="17790" y="88484"/>
                  <a:pt x="21772" y="121259"/>
                  <a:pt x="15121" y="151182"/>
                </a:cubicBezTo>
                <a:cubicBezTo>
                  <a:pt x="-4782" y="240730"/>
                  <a:pt x="2520" y="201576"/>
                  <a:pt x="0" y="211655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/>
              <a:cs typeface="Calibri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AEF4BD18-946F-314B-9B82-7F9EDE88E8C7}"/>
              </a:ext>
            </a:extLst>
          </p:cNvPr>
          <p:cNvSpPr/>
          <p:nvPr/>
        </p:nvSpPr>
        <p:spPr>
          <a:xfrm>
            <a:off x="2050265" y="3912828"/>
            <a:ext cx="731472" cy="710556"/>
          </a:xfrm>
          <a:custGeom>
            <a:avLst/>
            <a:gdLst>
              <a:gd name="connsiteX0" fmla="*/ 595389 w 731472"/>
              <a:gd name="connsiteY0" fmla="*/ 0 h 710556"/>
              <a:gd name="connsiteX1" fmla="*/ 595389 w 731472"/>
              <a:gd name="connsiteY1" fmla="*/ 0 h 710556"/>
              <a:gd name="connsiteX2" fmla="*/ 368585 w 731472"/>
              <a:gd name="connsiteY2" fmla="*/ 15118 h 710556"/>
              <a:gd name="connsiteX3" fmla="*/ 277863 w 731472"/>
              <a:gd name="connsiteY3" fmla="*/ 60473 h 710556"/>
              <a:gd name="connsiteX4" fmla="*/ 217382 w 731472"/>
              <a:gd name="connsiteY4" fmla="*/ 75591 h 710556"/>
              <a:gd name="connsiteX5" fmla="*/ 126660 w 731472"/>
              <a:gd name="connsiteY5" fmla="*/ 181419 h 710556"/>
              <a:gd name="connsiteX6" fmla="*/ 66179 w 731472"/>
              <a:gd name="connsiteY6" fmla="*/ 241891 h 710556"/>
              <a:gd name="connsiteX7" fmla="*/ 35938 w 731472"/>
              <a:gd name="connsiteY7" fmla="*/ 287246 h 710556"/>
              <a:gd name="connsiteX8" fmla="*/ 20818 w 731472"/>
              <a:gd name="connsiteY8" fmla="*/ 514019 h 710556"/>
              <a:gd name="connsiteX9" fmla="*/ 66179 w 731472"/>
              <a:gd name="connsiteY9" fmla="*/ 529138 h 710556"/>
              <a:gd name="connsiteX10" fmla="*/ 217382 w 731472"/>
              <a:gd name="connsiteY10" fmla="*/ 559374 h 710556"/>
              <a:gd name="connsiteX11" fmla="*/ 308103 w 731472"/>
              <a:gd name="connsiteY11" fmla="*/ 619847 h 710556"/>
              <a:gd name="connsiteX12" fmla="*/ 353464 w 731472"/>
              <a:gd name="connsiteY12" fmla="*/ 650083 h 710556"/>
              <a:gd name="connsiteX13" fmla="*/ 383705 w 731472"/>
              <a:gd name="connsiteY13" fmla="*/ 680320 h 710556"/>
              <a:gd name="connsiteX14" fmla="*/ 474427 w 731472"/>
              <a:gd name="connsiteY14" fmla="*/ 710556 h 710556"/>
              <a:gd name="connsiteX15" fmla="*/ 655870 w 731472"/>
              <a:gd name="connsiteY15" fmla="*/ 695438 h 710556"/>
              <a:gd name="connsiteX16" fmla="*/ 670991 w 731472"/>
              <a:gd name="connsiteY16" fmla="*/ 650083 h 710556"/>
              <a:gd name="connsiteX17" fmla="*/ 731472 w 731472"/>
              <a:gd name="connsiteY17" fmla="*/ 559374 h 710556"/>
              <a:gd name="connsiteX18" fmla="*/ 716351 w 731472"/>
              <a:gd name="connsiteY18" fmla="*/ 347719 h 710556"/>
              <a:gd name="connsiteX19" fmla="*/ 701231 w 731472"/>
              <a:gd name="connsiteY19" fmla="*/ 287246 h 710556"/>
              <a:gd name="connsiteX20" fmla="*/ 686111 w 731472"/>
              <a:gd name="connsiteY20" fmla="*/ 196537 h 710556"/>
              <a:gd name="connsiteX21" fmla="*/ 670991 w 731472"/>
              <a:gd name="connsiteY21" fmla="*/ 120946 h 710556"/>
              <a:gd name="connsiteX22" fmla="*/ 640750 w 731472"/>
              <a:gd name="connsiteY22" fmla="*/ 90709 h 710556"/>
              <a:gd name="connsiteX23" fmla="*/ 610509 w 731472"/>
              <a:gd name="connsiteY23" fmla="*/ 45355 h 710556"/>
              <a:gd name="connsiteX24" fmla="*/ 595389 w 731472"/>
              <a:gd name="connsiteY24" fmla="*/ 0 h 7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1472" h="710556">
                <a:moveTo>
                  <a:pt x="595389" y="0"/>
                </a:moveTo>
                <a:lnTo>
                  <a:pt x="595389" y="0"/>
                </a:lnTo>
                <a:cubicBezTo>
                  <a:pt x="519788" y="5039"/>
                  <a:pt x="443016" y="943"/>
                  <a:pt x="368585" y="15118"/>
                </a:cubicBezTo>
                <a:cubicBezTo>
                  <a:pt x="335373" y="21443"/>
                  <a:pt x="309255" y="47918"/>
                  <a:pt x="277863" y="60473"/>
                </a:cubicBezTo>
                <a:cubicBezTo>
                  <a:pt x="258568" y="68190"/>
                  <a:pt x="237542" y="70552"/>
                  <a:pt x="217382" y="75591"/>
                </a:cubicBezTo>
                <a:cubicBezTo>
                  <a:pt x="126749" y="136006"/>
                  <a:pt x="215041" y="67803"/>
                  <a:pt x="126660" y="181419"/>
                </a:cubicBezTo>
                <a:cubicBezTo>
                  <a:pt x="109156" y="203921"/>
                  <a:pt x="84734" y="220247"/>
                  <a:pt x="66179" y="241891"/>
                </a:cubicBezTo>
                <a:cubicBezTo>
                  <a:pt x="54353" y="255686"/>
                  <a:pt x="46018" y="272128"/>
                  <a:pt x="35938" y="287246"/>
                </a:cubicBezTo>
                <a:cubicBezTo>
                  <a:pt x="6651" y="375095"/>
                  <a:pt x="-19853" y="412356"/>
                  <a:pt x="20818" y="514019"/>
                </a:cubicBezTo>
                <a:cubicBezTo>
                  <a:pt x="26738" y="528817"/>
                  <a:pt x="50649" y="525555"/>
                  <a:pt x="66179" y="529138"/>
                </a:cubicBezTo>
                <a:cubicBezTo>
                  <a:pt x="116262" y="540694"/>
                  <a:pt x="166981" y="549295"/>
                  <a:pt x="217382" y="559374"/>
                </a:cubicBezTo>
                <a:lnTo>
                  <a:pt x="308103" y="619847"/>
                </a:lnTo>
                <a:cubicBezTo>
                  <a:pt x="323223" y="629926"/>
                  <a:pt x="340614" y="637235"/>
                  <a:pt x="353464" y="650083"/>
                </a:cubicBezTo>
                <a:cubicBezTo>
                  <a:pt x="363544" y="660162"/>
                  <a:pt x="370955" y="673946"/>
                  <a:pt x="383705" y="680320"/>
                </a:cubicBezTo>
                <a:cubicBezTo>
                  <a:pt x="412217" y="694574"/>
                  <a:pt x="474427" y="710556"/>
                  <a:pt x="474427" y="710556"/>
                </a:cubicBezTo>
                <a:cubicBezTo>
                  <a:pt x="534908" y="705517"/>
                  <a:pt x="597863" y="713284"/>
                  <a:pt x="655870" y="695438"/>
                </a:cubicBezTo>
                <a:cubicBezTo>
                  <a:pt x="671102" y="690752"/>
                  <a:pt x="663251" y="664013"/>
                  <a:pt x="670991" y="650083"/>
                </a:cubicBezTo>
                <a:cubicBezTo>
                  <a:pt x="688642" y="618316"/>
                  <a:pt x="731472" y="559374"/>
                  <a:pt x="731472" y="559374"/>
                </a:cubicBezTo>
                <a:cubicBezTo>
                  <a:pt x="726432" y="488822"/>
                  <a:pt x="724163" y="418018"/>
                  <a:pt x="716351" y="347719"/>
                </a:cubicBezTo>
                <a:cubicBezTo>
                  <a:pt x="714056" y="327068"/>
                  <a:pt x="705306" y="307621"/>
                  <a:pt x="701231" y="287246"/>
                </a:cubicBezTo>
                <a:cubicBezTo>
                  <a:pt x="695219" y="257188"/>
                  <a:pt x="691595" y="226696"/>
                  <a:pt x="686111" y="196537"/>
                </a:cubicBezTo>
                <a:cubicBezTo>
                  <a:pt x="681514" y="171255"/>
                  <a:pt x="681114" y="144564"/>
                  <a:pt x="670991" y="120946"/>
                </a:cubicBezTo>
                <a:cubicBezTo>
                  <a:pt x="665375" y="107844"/>
                  <a:pt x="649656" y="101839"/>
                  <a:pt x="640750" y="90709"/>
                </a:cubicBezTo>
                <a:cubicBezTo>
                  <a:pt x="629398" y="76521"/>
                  <a:pt x="620589" y="60473"/>
                  <a:pt x="610509" y="45355"/>
                </a:cubicBezTo>
                <a:lnTo>
                  <a:pt x="595389" y="0"/>
                </a:lnTo>
                <a:close/>
              </a:path>
            </a:pathLst>
          </a:custGeom>
          <a:pattFill prst="wdUpDiag">
            <a:fgClr>
              <a:srgbClr val="FFFFFF"/>
            </a:fgClr>
            <a:bgClr>
              <a:schemeClr val="accent3"/>
            </a:bgClr>
          </a:patt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/>
              <a:cs typeface="Calibri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46D76BC4-EFC0-094D-A2C4-F9B9ADA1F1CD}"/>
              </a:ext>
            </a:extLst>
          </p:cNvPr>
          <p:cNvSpPr/>
          <p:nvPr/>
        </p:nvSpPr>
        <p:spPr>
          <a:xfrm rot="19316565">
            <a:off x="1395388" y="1772748"/>
            <a:ext cx="1224744" cy="1965368"/>
          </a:xfrm>
          <a:custGeom>
            <a:avLst/>
            <a:gdLst>
              <a:gd name="connsiteX0" fmla="*/ 90721 w 1224744"/>
              <a:gd name="connsiteY0" fmla="*/ 1012921 h 1965368"/>
              <a:gd name="connsiteX1" fmla="*/ 90721 w 1224744"/>
              <a:gd name="connsiteY1" fmla="*/ 1012921 h 1965368"/>
              <a:gd name="connsiteX2" fmla="*/ 75601 w 1224744"/>
              <a:gd name="connsiteY2" fmla="*/ 801266 h 1965368"/>
              <a:gd name="connsiteX3" fmla="*/ 30240 w 1224744"/>
              <a:gd name="connsiteY3" fmla="*/ 695438 h 1965368"/>
              <a:gd name="connsiteX4" fmla="*/ 0 w 1224744"/>
              <a:gd name="connsiteY4" fmla="*/ 619847 h 1965368"/>
              <a:gd name="connsiteX5" fmla="*/ 15120 w 1224744"/>
              <a:gd name="connsiteY5" fmla="*/ 196537 h 1965368"/>
              <a:gd name="connsiteX6" fmla="*/ 30240 w 1224744"/>
              <a:gd name="connsiteY6" fmla="*/ 151182 h 1965368"/>
              <a:gd name="connsiteX7" fmla="*/ 60481 w 1224744"/>
              <a:gd name="connsiteY7" fmla="*/ 105828 h 1965368"/>
              <a:gd name="connsiteX8" fmla="*/ 105842 w 1224744"/>
              <a:gd name="connsiteY8" fmla="*/ 60473 h 1965368"/>
              <a:gd name="connsiteX9" fmla="*/ 151203 w 1224744"/>
              <a:gd name="connsiteY9" fmla="*/ 45355 h 1965368"/>
              <a:gd name="connsiteX10" fmla="*/ 272165 w 1224744"/>
              <a:gd name="connsiteY10" fmla="*/ 0 h 1965368"/>
              <a:gd name="connsiteX11" fmla="*/ 423368 w 1224744"/>
              <a:gd name="connsiteY11" fmla="*/ 15118 h 1965368"/>
              <a:gd name="connsiteX12" fmla="*/ 453609 w 1224744"/>
              <a:gd name="connsiteY12" fmla="*/ 45355 h 1965368"/>
              <a:gd name="connsiteX13" fmla="*/ 498969 w 1224744"/>
              <a:gd name="connsiteY13" fmla="*/ 75591 h 1965368"/>
              <a:gd name="connsiteX14" fmla="*/ 574571 w 1224744"/>
              <a:gd name="connsiteY14" fmla="*/ 151182 h 1965368"/>
              <a:gd name="connsiteX15" fmla="*/ 619932 w 1224744"/>
              <a:gd name="connsiteY15" fmla="*/ 241892 h 1965368"/>
              <a:gd name="connsiteX16" fmla="*/ 665293 w 1224744"/>
              <a:gd name="connsiteY16" fmla="*/ 272128 h 1965368"/>
              <a:gd name="connsiteX17" fmla="*/ 756014 w 1224744"/>
              <a:gd name="connsiteY17" fmla="*/ 377956 h 1965368"/>
              <a:gd name="connsiteX18" fmla="*/ 801375 w 1224744"/>
              <a:gd name="connsiteY18" fmla="*/ 393074 h 1965368"/>
              <a:gd name="connsiteX19" fmla="*/ 861857 w 1224744"/>
              <a:gd name="connsiteY19" fmla="*/ 468665 h 1965368"/>
              <a:gd name="connsiteX20" fmla="*/ 892097 w 1224744"/>
              <a:gd name="connsiteY20" fmla="*/ 514019 h 1965368"/>
              <a:gd name="connsiteX21" fmla="*/ 937458 w 1224744"/>
              <a:gd name="connsiteY21" fmla="*/ 544256 h 1965368"/>
              <a:gd name="connsiteX22" fmla="*/ 1013060 w 1224744"/>
              <a:gd name="connsiteY22" fmla="*/ 634965 h 1965368"/>
              <a:gd name="connsiteX23" fmla="*/ 1073541 w 1224744"/>
              <a:gd name="connsiteY23" fmla="*/ 786147 h 1965368"/>
              <a:gd name="connsiteX24" fmla="*/ 1088661 w 1224744"/>
              <a:gd name="connsiteY24" fmla="*/ 861738 h 1965368"/>
              <a:gd name="connsiteX25" fmla="*/ 1103781 w 1224744"/>
              <a:gd name="connsiteY25" fmla="*/ 1012921 h 1965368"/>
              <a:gd name="connsiteX26" fmla="*/ 1149142 w 1224744"/>
              <a:gd name="connsiteY26" fmla="*/ 1043157 h 1965368"/>
              <a:gd name="connsiteX27" fmla="*/ 1209623 w 1224744"/>
              <a:gd name="connsiteY27" fmla="*/ 1179221 h 1965368"/>
              <a:gd name="connsiteX28" fmla="*/ 1224744 w 1224744"/>
              <a:gd name="connsiteY28" fmla="*/ 1345521 h 1965368"/>
              <a:gd name="connsiteX29" fmla="*/ 1194503 w 1224744"/>
              <a:gd name="connsiteY29" fmla="*/ 1768831 h 1965368"/>
              <a:gd name="connsiteX30" fmla="*/ 1103781 w 1224744"/>
              <a:gd name="connsiteY30" fmla="*/ 1859541 h 1965368"/>
              <a:gd name="connsiteX31" fmla="*/ 907217 w 1224744"/>
              <a:gd name="connsiteY31" fmla="*/ 1965368 h 1965368"/>
              <a:gd name="connsiteX32" fmla="*/ 725774 w 1224744"/>
              <a:gd name="connsiteY32" fmla="*/ 1950250 h 1965368"/>
              <a:gd name="connsiteX33" fmla="*/ 695533 w 1224744"/>
              <a:gd name="connsiteY33" fmla="*/ 1920013 h 1965368"/>
              <a:gd name="connsiteX34" fmla="*/ 635052 w 1224744"/>
              <a:gd name="connsiteY34" fmla="*/ 1874659 h 1965368"/>
              <a:gd name="connsiteX35" fmla="*/ 589691 w 1224744"/>
              <a:gd name="connsiteY35" fmla="*/ 1844422 h 1965368"/>
              <a:gd name="connsiteX36" fmla="*/ 529210 w 1224744"/>
              <a:gd name="connsiteY36" fmla="*/ 1768831 h 1965368"/>
              <a:gd name="connsiteX37" fmla="*/ 483849 w 1224744"/>
              <a:gd name="connsiteY37" fmla="*/ 1753713 h 1965368"/>
              <a:gd name="connsiteX38" fmla="*/ 423368 w 1224744"/>
              <a:gd name="connsiteY38" fmla="*/ 1723477 h 1965368"/>
              <a:gd name="connsiteX39" fmla="*/ 378007 w 1224744"/>
              <a:gd name="connsiteY39" fmla="*/ 1678122 h 1965368"/>
              <a:gd name="connsiteX40" fmla="*/ 272165 w 1224744"/>
              <a:gd name="connsiteY40" fmla="*/ 1632767 h 1965368"/>
              <a:gd name="connsiteX41" fmla="*/ 196563 w 1224744"/>
              <a:gd name="connsiteY41" fmla="*/ 1557176 h 1965368"/>
              <a:gd name="connsiteX42" fmla="*/ 151203 w 1224744"/>
              <a:gd name="connsiteY42" fmla="*/ 1451349 h 1965368"/>
              <a:gd name="connsiteX43" fmla="*/ 136082 w 1224744"/>
              <a:gd name="connsiteY43" fmla="*/ 1405994 h 1965368"/>
              <a:gd name="connsiteX44" fmla="*/ 105842 w 1224744"/>
              <a:gd name="connsiteY44" fmla="*/ 1360639 h 1965368"/>
              <a:gd name="connsiteX45" fmla="*/ 75601 w 1224744"/>
              <a:gd name="connsiteY45" fmla="*/ 1254812 h 1965368"/>
              <a:gd name="connsiteX46" fmla="*/ 90721 w 1224744"/>
              <a:gd name="connsiteY46" fmla="*/ 937329 h 1965368"/>
              <a:gd name="connsiteX47" fmla="*/ 90721 w 1224744"/>
              <a:gd name="connsiteY47" fmla="*/ 937329 h 1965368"/>
              <a:gd name="connsiteX48" fmla="*/ 90721 w 1224744"/>
              <a:gd name="connsiteY48" fmla="*/ 937329 h 196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24744" h="1965368">
                <a:moveTo>
                  <a:pt x="90721" y="1012921"/>
                </a:moveTo>
                <a:lnTo>
                  <a:pt x="90721" y="1012921"/>
                </a:lnTo>
                <a:cubicBezTo>
                  <a:pt x="85681" y="942369"/>
                  <a:pt x="83866" y="871513"/>
                  <a:pt x="75601" y="801266"/>
                </a:cubicBezTo>
                <a:cubicBezTo>
                  <a:pt x="71874" y="769591"/>
                  <a:pt x="41416" y="720581"/>
                  <a:pt x="30240" y="695438"/>
                </a:cubicBezTo>
                <a:cubicBezTo>
                  <a:pt x="19217" y="670639"/>
                  <a:pt x="10080" y="645044"/>
                  <a:pt x="0" y="619847"/>
                </a:cubicBezTo>
                <a:cubicBezTo>
                  <a:pt x="5040" y="478744"/>
                  <a:pt x="6029" y="337437"/>
                  <a:pt x="15120" y="196537"/>
                </a:cubicBezTo>
                <a:cubicBezTo>
                  <a:pt x="16146" y="180634"/>
                  <a:pt x="23112" y="165435"/>
                  <a:pt x="30240" y="151182"/>
                </a:cubicBezTo>
                <a:cubicBezTo>
                  <a:pt x="38367" y="134930"/>
                  <a:pt x="48848" y="119786"/>
                  <a:pt x="60481" y="105828"/>
                </a:cubicBezTo>
                <a:cubicBezTo>
                  <a:pt x="74171" y="89403"/>
                  <a:pt x="88050" y="72332"/>
                  <a:pt x="105842" y="60473"/>
                </a:cubicBezTo>
                <a:cubicBezTo>
                  <a:pt x="119104" y="51633"/>
                  <a:pt x="136280" y="50951"/>
                  <a:pt x="151203" y="45355"/>
                </a:cubicBezTo>
                <a:cubicBezTo>
                  <a:pt x="295842" y="-8878"/>
                  <a:pt x="169204" y="34315"/>
                  <a:pt x="272165" y="0"/>
                </a:cubicBezTo>
                <a:cubicBezTo>
                  <a:pt x="322566" y="5039"/>
                  <a:pt x="374228" y="2835"/>
                  <a:pt x="423368" y="15118"/>
                </a:cubicBezTo>
                <a:cubicBezTo>
                  <a:pt x="437197" y="18575"/>
                  <a:pt x="442477" y="36451"/>
                  <a:pt x="453609" y="45355"/>
                </a:cubicBezTo>
                <a:cubicBezTo>
                  <a:pt x="467799" y="56706"/>
                  <a:pt x="485293" y="63626"/>
                  <a:pt x="498969" y="75591"/>
                </a:cubicBezTo>
                <a:cubicBezTo>
                  <a:pt x="525790" y="99056"/>
                  <a:pt x="574571" y="151182"/>
                  <a:pt x="574571" y="151182"/>
                </a:cubicBezTo>
                <a:cubicBezTo>
                  <a:pt x="586869" y="188072"/>
                  <a:pt x="590620" y="212585"/>
                  <a:pt x="619932" y="241892"/>
                </a:cubicBezTo>
                <a:cubicBezTo>
                  <a:pt x="632782" y="254740"/>
                  <a:pt x="650173" y="262049"/>
                  <a:pt x="665293" y="272128"/>
                </a:cubicBezTo>
                <a:cubicBezTo>
                  <a:pt x="694353" y="315713"/>
                  <a:pt x="709348" y="344628"/>
                  <a:pt x="756014" y="377956"/>
                </a:cubicBezTo>
                <a:cubicBezTo>
                  <a:pt x="768984" y="387219"/>
                  <a:pt x="786255" y="388035"/>
                  <a:pt x="801375" y="393074"/>
                </a:cubicBezTo>
                <a:cubicBezTo>
                  <a:pt x="894460" y="532679"/>
                  <a:pt x="775669" y="360945"/>
                  <a:pt x="861857" y="468665"/>
                </a:cubicBezTo>
                <a:cubicBezTo>
                  <a:pt x="873209" y="482853"/>
                  <a:pt x="879248" y="501171"/>
                  <a:pt x="892097" y="514019"/>
                </a:cubicBezTo>
                <a:cubicBezTo>
                  <a:pt x="904947" y="526867"/>
                  <a:pt x="923497" y="532624"/>
                  <a:pt x="937458" y="544256"/>
                </a:cubicBezTo>
                <a:cubicBezTo>
                  <a:pt x="981115" y="580632"/>
                  <a:pt x="983325" y="590369"/>
                  <a:pt x="1013060" y="634965"/>
                </a:cubicBezTo>
                <a:cubicBezTo>
                  <a:pt x="1050428" y="747055"/>
                  <a:pt x="1029045" y="697167"/>
                  <a:pt x="1073541" y="786147"/>
                </a:cubicBezTo>
                <a:cubicBezTo>
                  <a:pt x="1078581" y="811344"/>
                  <a:pt x="1085265" y="836267"/>
                  <a:pt x="1088661" y="861738"/>
                </a:cubicBezTo>
                <a:cubicBezTo>
                  <a:pt x="1095355" y="911939"/>
                  <a:pt x="1087764" y="964875"/>
                  <a:pt x="1103781" y="1012921"/>
                </a:cubicBezTo>
                <a:cubicBezTo>
                  <a:pt x="1109528" y="1030160"/>
                  <a:pt x="1134022" y="1033078"/>
                  <a:pt x="1149142" y="1043157"/>
                </a:cubicBezTo>
                <a:cubicBezTo>
                  <a:pt x="1164266" y="1073401"/>
                  <a:pt x="1203831" y="1148332"/>
                  <a:pt x="1209623" y="1179221"/>
                </a:cubicBezTo>
                <a:cubicBezTo>
                  <a:pt x="1219882" y="1233929"/>
                  <a:pt x="1219704" y="1290088"/>
                  <a:pt x="1224744" y="1345521"/>
                </a:cubicBezTo>
                <a:cubicBezTo>
                  <a:pt x="1214664" y="1486624"/>
                  <a:pt x="1212052" y="1628461"/>
                  <a:pt x="1194503" y="1768831"/>
                </a:cubicBezTo>
                <a:cubicBezTo>
                  <a:pt x="1185339" y="1842132"/>
                  <a:pt x="1153261" y="1826559"/>
                  <a:pt x="1103781" y="1859541"/>
                </a:cubicBezTo>
                <a:cubicBezTo>
                  <a:pt x="936987" y="1970722"/>
                  <a:pt x="1045126" y="1937791"/>
                  <a:pt x="907217" y="1965368"/>
                </a:cubicBezTo>
                <a:cubicBezTo>
                  <a:pt x="846736" y="1960329"/>
                  <a:pt x="785118" y="1962965"/>
                  <a:pt x="725774" y="1950250"/>
                </a:cubicBezTo>
                <a:cubicBezTo>
                  <a:pt x="711836" y="1947264"/>
                  <a:pt x="706484" y="1929138"/>
                  <a:pt x="695533" y="1920013"/>
                </a:cubicBezTo>
                <a:cubicBezTo>
                  <a:pt x="676173" y="1903882"/>
                  <a:pt x="655558" y="1889304"/>
                  <a:pt x="635052" y="1874659"/>
                </a:cubicBezTo>
                <a:cubicBezTo>
                  <a:pt x="620264" y="1864098"/>
                  <a:pt x="602541" y="1857270"/>
                  <a:pt x="589691" y="1844422"/>
                </a:cubicBezTo>
                <a:cubicBezTo>
                  <a:pt x="566871" y="1821605"/>
                  <a:pt x="553712" y="1789830"/>
                  <a:pt x="529210" y="1768831"/>
                </a:cubicBezTo>
                <a:cubicBezTo>
                  <a:pt x="517108" y="1758460"/>
                  <a:pt x="498499" y="1759990"/>
                  <a:pt x="483849" y="1753713"/>
                </a:cubicBezTo>
                <a:cubicBezTo>
                  <a:pt x="463132" y="1744835"/>
                  <a:pt x="443528" y="1733556"/>
                  <a:pt x="423368" y="1723477"/>
                </a:cubicBezTo>
                <a:cubicBezTo>
                  <a:pt x="408248" y="1708359"/>
                  <a:pt x="395407" y="1690549"/>
                  <a:pt x="378007" y="1678122"/>
                </a:cubicBezTo>
                <a:cubicBezTo>
                  <a:pt x="345313" y="1654772"/>
                  <a:pt x="309180" y="1645104"/>
                  <a:pt x="272165" y="1632767"/>
                </a:cubicBezTo>
                <a:cubicBezTo>
                  <a:pt x="246964" y="1607570"/>
                  <a:pt x="207834" y="1590983"/>
                  <a:pt x="196563" y="1557176"/>
                </a:cubicBezTo>
                <a:cubicBezTo>
                  <a:pt x="161106" y="1450819"/>
                  <a:pt x="207252" y="1582112"/>
                  <a:pt x="151203" y="1451349"/>
                </a:cubicBezTo>
                <a:cubicBezTo>
                  <a:pt x="144925" y="1436701"/>
                  <a:pt x="143210" y="1420248"/>
                  <a:pt x="136082" y="1405994"/>
                </a:cubicBezTo>
                <a:cubicBezTo>
                  <a:pt x="127955" y="1389742"/>
                  <a:pt x="113969" y="1376891"/>
                  <a:pt x="105842" y="1360639"/>
                </a:cubicBezTo>
                <a:cubicBezTo>
                  <a:pt x="94993" y="1338945"/>
                  <a:pt x="80448" y="1274196"/>
                  <a:pt x="75601" y="1254812"/>
                </a:cubicBezTo>
                <a:cubicBezTo>
                  <a:pt x="91251" y="957501"/>
                  <a:pt x="90721" y="1063447"/>
                  <a:pt x="90721" y="937329"/>
                </a:cubicBezTo>
                <a:lnTo>
                  <a:pt x="90721" y="937329"/>
                </a:lnTo>
                <a:lnTo>
                  <a:pt x="90721" y="937329"/>
                </a:lnTo>
              </a:path>
            </a:pathLst>
          </a:cu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Calibri"/>
              <a:cs typeface="Calibri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F2B298C9-3D57-1447-9D78-98ED6506EB22}"/>
              </a:ext>
            </a:extLst>
          </p:cNvPr>
          <p:cNvSpPr/>
          <p:nvPr/>
        </p:nvSpPr>
        <p:spPr>
          <a:xfrm>
            <a:off x="2930092" y="3740390"/>
            <a:ext cx="756014" cy="725674"/>
          </a:xfrm>
          <a:custGeom>
            <a:avLst/>
            <a:gdLst>
              <a:gd name="connsiteX0" fmla="*/ 45360 w 756014"/>
              <a:gd name="connsiteY0" fmla="*/ 725674 h 725674"/>
              <a:gd name="connsiteX1" fmla="*/ 45360 w 756014"/>
              <a:gd name="connsiteY1" fmla="*/ 725674 h 725674"/>
              <a:gd name="connsiteX2" fmla="*/ 15120 w 756014"/>
              <a:gd name="connsiteY2" fmla="*/ 544256 h 725674"/>
              <a:gd name="connsiteX3" fmla="*/ 0 w 756014"/>
              <a:gd name="connsiteY3" fmla="*/ 498901 h 725674"/>
              <a:gd name="connsiteX4" fmla="*/ 15120 w 756014"/>
              <a:gd name="connsiteY4" fmla="*/ 75591 h 725674"/>
              <a:gd name="connsiteX5" fmla="*/ 30240 w 756014"/>
              <a:gd name="connsiteY5" fmla="*/ 30236 h 725674"/>
              <a:gd name="connsiteX6" fmla="*/ 90721 w 756014"/>
              <a:gd name="connsiteY6" fmla="*/ 0 h 725674"/>
              <a:gd name="connsiteX7" fmla="*/ 272165 w 756014"/>
              <a:gd name="connsiteY7" fmla="*/ 15118 h 725674"/>
              <a:gd name="connsiteX8" fmla="*/ 650172 w 756014"/>
              <a:gd name="connsiteY8" fmla="*/ 60473 h 725674"/>
              <a:gd name="connsiteX9" fmla="*/ 680413 w 756014"/>
              <a:gd name="connsiteY9" fmla="*/ 151182 h 725674"/>
              <a:gd name="connsiteX10" fmla="*/ 710653 w 756014"/>
              <a:gd name="connsiteY10" fmla="*/ 196537 h 725674"/>
              <a:gd name="connsiteX11" fmla="*/ 740894 w 756014"/>
              <a:gd name="connsiteY11" fmla="*/ 287246 h 725674"/>
              <a:gd name="connsiteX12" fmla="*/ 756014 w 756014"/>
              <a:gd name="connsiteY12" fmla="*/ 332601 h 725674"/>
              <a:gd name="connsiteX13" fmla="*/ 740894 w 756014"/>
              <a:gd name="connsiteY13" fmla="*/ 423310 h 725674"/>
              <a:gd name="connsiteX14" fmla="*/ 635052 w 756014"/>
              <a:gd name="connsiteY14" fmla="*/ 483783 h 725674"/>
              <a:gd name="connsiteX15" fmla="*/ 544330 w 756014"/>
              <a:gd name="connsiteY15" fmla="*/ 544256 h 725674"/>
              <a:gd name="connsiteX16" fmla="*/ 498969 w 756014"/>
              <a:gd name="connsiteY16" fmla="*/ 574492 h 725674"/>
              <a:gd name="connsiteX17" fmla="*/ 483849 w 756014"/>
              <a:gd name="connsiteY17" fmla="*/ 619847 h 725674"/>
              <a:gd name="connsiteX18" fmla="*/ 393127 w 756014"/>
              <a:gd name="connsiteY18" fmla="*/ 650083 h 725674"/>
              <a:gd name="connsiteX19" fmla="*/ 347766 w 756014"/>
              <a:gd name="connsiteY19" fmla="*/ 665201 h 725674"/>
              <a:gd name="connsiteX20" fmla="*/ 302405 w 756014"/>
              <a:gd name="connsiteY20" fmla="*/ 680319 h 725674"/>
              <a:gd name="connsiteX21" fmla="*/ 166323 w 756014"/>
              <a:gd name="connsiteY21" fmla="*/ 710556 h 725674"/>
              <a:gd name="connsiteX22" fmla="*/ 45360 w 756014"/>
              <a:gd name="connsiteY22" fmla="*/ 725674 h 72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6014" h="725674">
                <a:moveTo>
                  <a:pt x="45360" y="725674"/>
                </a:moveTo>
                <a:lnTo>
                  <a:pt x="45360" y="725674"/>
                </a:lnTo>
                <a:cubicBezTo>
                  <a:pt x="35280" y="665201"/>
                  <a:pt x="27145" y="604372"/>
                  <a:pt x="15120" y="544256"/>
                </a:cubicBezTo>
                <a:cubicBezTo>
                  <a:pt x="11994" y="528629"/>
                  <a:pt x="0" y="514837"/>
                  <a:pt x="0" y="498901"/>
                </a:cubicBezTo>
                <a:cubicBezTo>
                  <a:pt x="0" y="357708"/>
                  <a:pt x="6029" y="216491"/>
                  <a:pt x="15120" y="75591"/>
                </a:cubicBezTo>
                <a:cubicBezTo>
                  <a:pt x="16146" y="59688"/>
                  <a:pt x="18971" y="41504"/>
                  <a:pt x="30240" y="30236"/>
                </a:cubicBezTo>
                <a:cubicBezTo>
                  <a:pt x="46179" y="14299"/>
                  <a:pt x="70561" y="10079"/>
                  <a:pt x="90721" y="0"/>
                </a:cubicBezTo>
                <a:cubicBezTo>
                  <a:pt x="151202" y="5039"/>
                  <a:pt x="211579" y="11555"/>
                  <a:pt x="272165" y="15118"/>
                </a:cubicBezTo>
                <a:cubicBezTo>
                  <a:pt x="630679" y="36204"/>
                  <a:pt x="511190" y="-32171"/>
                  <a:pt x="650172" y="60473"/>
                </a:cubicBezTo>
                <a:cubicBezTo>
                  <a:pt x="660252" y="90709"/>
                  <a:pt x="662732" y="124663"/>
                  <a:pt x="680413" y="151182"/>
                </a:cubicBezTo>
                <a:cubicBezTo>
                  <a:pt x="690493" y="166300"/>
                  <a:pt x="703272" y="179933"/>
                  <a:pt x="710653" y="196537"/>
                </a:cubicBezTo>
                <a:cubicBezTo>
                  <a:pt x="723599" y="225662"/>
                  <a:pt x="730814" y="257010"/>
                  <a:pt x="740894" y="287246"/>
                </a:cubicBezTo>
                <a:lnTo>
                  <a:pt x="756014" y="332601"/>
                </a:lnTo>
                <a:cubicBezTo>
                  <a:pt x="750974" y="362837"/>
                  <a:pt x="754604" y="395893"/>
                  <a:pt x="740894" y="423310"/>
                </a:cubicBezTo>
                <a:cubicBezTo>
                  <a:pt x="733423" y="438250"/>
                  <a:pt x="641526" y="479899"/>
                  <a:pt x="635052" y="483783"/>
                </a:cubicBezTo>
                <a:cubicBezTo>
                  <a:pt x="603887" y="502480"/>
                  <a:pt x="574571" y="524098"/>
                  <a:pt x="544330" y="544256"/>
                </a:cubicBezTo>
                <a:lnTo>
                  <a:pt x="498969" y="574492"/>
                </a:lnTo>
                <a:cubicBezTo>
                  <a:pt x="493929" y="589610"/>
                  <a:pt x="496818" y="610585"/>
                  <a:pt x="483849" y="619847"/>
                </a:cubicBezTo>
                <a:cubicBezTo>
                  <a:pt x="457909" y="638373"/>
                  <a:pt x="423368" y="640004"/>
                  <a:pt x="393127" y="650083"/>
                </a:cubicBezTo>
                <a:lnTo>
                  <a:pt x="347766" y="665201"/>
                </a:lnTo>
                <a:cubicBezTo>
                  <a:pt x="332646" y="670240"/>
                  <a:pt x="318126" y="677699"/>
                  <a:pt x="302405" y="680319"/>
                </a:cubicBezTo>
                <a:cubicBezTo>
                  <a:pt x="195963" y="698058"/>
                  <a:pt x="240769" y="685745"/>
                  <a:pt x="166323" y="710556"/>
                </a:cubicBezTo>
                <a:lnTo>
                  <a:pt x="45360" y="725674"/>
                </a:lnTo>
                <a:close/>
              </a:path>
            </a:pathLst>
          </a:custGeom>
          <a:pattFill prst="wdUpDiag">
            <a:fgClr>
              <a:srgbClr val="FFFFFF"/>
            </a:fgClr>
            <a:bgClr>
              <a:schemeClr val="accent3"/>
            </a:bgClr>
          </a:patt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/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5B8D95-41D4-8146-8FCD-25A202595A5B}"/>
              </a:ext>
            </a:extLst>
          </p:cNvPr>
          <p:cNvSpPr txBox="1"/>
          <p:nvPr/>
        </p:nvSpPr>
        <p:spPr>
          <a:xfrm>
            <a:off x="87355" y="6010780"/>
            <a:ext cx="2476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Current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distribution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</a:p>
          <a:p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partly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becoming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unsuitable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6E6D186-13C9-494F-94E9-BA902E297BC9}"/>
              </a:ext>
            </a:extLst>
          </p:cNvPr>
          <p:cNvCxnSpPr/>
          <p:nvPr/>
        </p:nvCxnSpPr>
        <p:spPr>
          <a:xfrm flipH="1">
            <a:off x="748224" y="5494366"/>
            <a:ext cx="235489" cy="4295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00D880A-9FBB-F640-9313-0A17E9FE31E4}"/>
              </a:ext>
            </a:extLst>
          </p:cNvPr>
          <p:cNvSpPr txBox="1"/>
          <p:nvPr/>
        </p:nvSpPr>
        <p:spPr>
          <a:xfrm>
            <a:off x="2734557" y="4940862"/>
            <a:ext cx="183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Habitat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becoming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suitable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colonisable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D6C61A9F-733C-5A48-8F44-56B7655942AB}"/>
              </a:ext>
            </a:extLst>
          </p:cNvPr>
          <p:cNvCxnSpPr/>
          <p:nvPr/>
        </p:nvCxnSpPr>
        <p:spPr>
          <a:xfrm>
            <a:off x="3368582" y="4304473"/>
            <a:ext cx="0" cy="636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778AE51-335F-FF48-A062-9091426528BC}"/>
              </a:ext>
            </a:extLst>
          </p:cNvPr>
          <p:cNvCxnSpPr/>
          <p:nvPr/>
        </p:nvCxnSpPr>
        <p:spPr>
          <a:xfrm>
            <a:off x="2524692" y="4466064"/>
            <a:ext cx="405400" cy="4747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86BFD7-3CE8-5D43-9CD3-5A1F40C687C1}"/>
              </a:ext>
            </a:extLst>
          </p:cNvPr>
          <p:cNvSpPr txBox="1"/>
          <p:nvPr/>
        </p:nvSpPr>
        <p:spPr>
          <a:xfrm>
            <a:off x="261959" y="1099483"/>
            <a:ext cx="2009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Habitat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becoming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suitable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but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not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colonisable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2ED6724-7982-9642-87B2-E4E7DA7B72CA}"/>
              </a:ext>
            </a:extLst>
          </p:cNvPr>
          <p:cNvCxnSpPr/>
          <p:nvPr/>
        </p:nvCxnSpPr>
        <p:spPr>
          <a:xfrm flipV="1">
            <a:off x="389882" y="2022814"/>
            <a:ext cx="155345" cy="11610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5739EDF-DF1C-2E45-87DF-BFEEA9436616}"/>
              </a:ext>
            </a:extLst>
          </p:cNvPr>
          <p:cNvCxnSpPr/>
          <p:nvPr/>
        </p:nvCxnSpPr>
        <p:spPr>
          <a:xfrm flipH="1" flipV="1">
            <a:off x="1555079" y="1891003"/>
            <a:ext cx="135146" cy="4131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606CE85-C989-CD45-A5A9-1F97E7ADEA2A}"/>
              </a:ext>
            </a:extLst>
          </p:cNvPr>
          <p:cNvCxnSpPr>
            <a:endCxn id="6" idx="7"/>
          </p:cNvCxnSpPr>
          <p:nvPr/>
        </p:nvCxnSpPr>
        <p:spPr>
          <a:xfrm flipV="1">
            <a:off x="1225638" y="4200074"/>
            <a:ext cx="860565" cy="303786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609F007-C2C5-2A45-A587-DF929139E341}"/>
              </a:ext>
            </a:extLst>
          </p:cNvPr>
          <p:cNvCxnSpPr>
            <a:endCxn id="6" idx="10"/>
          </p:cNvCxnSpPr>
          <p:nvPr/>
        </p:nvCxnSpPr>
        <p:spPr>
          <a:xfrm flipV="1">
            <a:off x="1966532" y="4472202"/>
            <a:ext cx="301115" cy="228194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7964657-D923-0345-B8BB-A6BE3F399B53}"/>
              </a:ext>
            </a:extLst>
          </p:cNvPr>
          <p:cNvCxnSpPr>
            <a:endCxn id="6" idx="14"/>
          </p:cNvCxnSpPr>
          <p:nvPr/>
        </p:nvCxnSpPr>
        <p:spPr>
          <a:xfrm flipV="1">
            <a:off x="2163096" y="4623384"/>
            <a:ext cx="361596" cy="60615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C442C6D-7C8B-6642-B23F-FDBBACB0A8B2}"/>
              </a:ext>
            </a:extLst>
          </p:cNvPr>
          <p:cNvCxnSpPr/>
          <p:nvPr/>
        </p:nvCxnSpPr>
        <p:spPr>
          <a:xfrm flipV="1">
            <a:off x="2745928" y="4044665"/>
            <a:ext cx="178596" cy="68032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CBE1D17-8751-E444-9B7B-0169427BA55D}"/>
              </a:ext>
            </a:extLst>
          </p:cNvPr>
          <p:cNvCxnSpPr>
            <a:endCxn id="7" idx="0"/>
          </p:cNvCxnSpPr>
          <p:nvPr/>
        </p:nvCxnSpPr>
        <p:spPr>
          <a:xfrm flipV="1">
            <a:off x="983713" y="3100811"/>
            <a:ext cx="631941" cy="1115803"/>
          </a:xfrm>
          <a:prstGeom prst="straightConnector1">
            <a:avLst/>
          </a:prstGeom>
          <a:ln w="28575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CA34157-B17B-6A4F-BFA8-F5FA00E24495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593628" y="3436619"/>
            <a:ext cx="57439" cy="779995"/>
          </a:xfrm>
          <a:prstGeom prst="straightConnector1">
            <a:avLst/>
          </a:prstGeom>
          <a:ln w="28575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EEF4B-8C83-5942-9110-63D0B997655E}"/>
              </a:ext>
            </a:extLst>
          </p:cNvPr>
          <p:cNvCxnSpPr/>
          <p:nvPr/>
        </p:nvCxnSpPr>
        <p:spPr>
          <a:xfrm flipV="1">
            <a:off x="212029" y="3755508"/>
            <a:ext cx="707778" cy="1027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uppierung 23">
            <a:extLst>
              <a:ext uri="{FF2B5EF4-FFF2-40B4-BE49-F238E27FC236}">
                <a16:creationId xmlns:a16="http://schemas.microsoft.com/office/drawing/2014/main" id="{0952B6FA-6DAC-414C-BB1A-989A0D4372F8}"/>
              </a:ext>
            </a:extLst>
          </p:cNvPr>
          <p:cNvGrpSpPr/>
          <p:nvPr/>
        </p:nvGrpSpPr>
        <p:grpSpPr>
          <a:xfrm>
            <a:off x="2204772" y="3290122"/>
            <a:ext cx="229199" cy="251300"/>
            <a:chOff x="2449943" y="3805201"/>
            <a:chExt cx="229199" cy="251300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67361F9-D329-5D40-9294-18FAAFAED6F7}"/>
                </a:ext>
              </a:extLst>
            </p:cNvPr>
            <p:cNvCxnSpPr/>
            <p:nvPr/>
          </p:nvCxnSpPr>
          <p:spPr>
            <a:xfrm>
              <a:off x="2449943" y="3805201"/>
              <a:ext cx="226156" cy="2513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A27340D-67ED-D945-8DD9-65063643BAE8}"/>
                </a:ext>
              </a:extLst>
            </p:cNvPr>
            <p:cNvCxnSpPr/>
            <p:nvPr/>
          </p:nvCxnSpPr>
          <p:spPr>
            <a:xfrm flipV="1">
              <a:off x="2449943" y="3805201"/>
              <a:ext cx="229199" cy="2513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>
            <a:extLst>
              <a:ext uri="{FF2B5EF4-FFF2-40B4-BE49-F238E27FC236}">
                <a16:creationId xmlns:a16="http://schemas.microsoft.com/office/drawing/2014/main" id="{6841146D-AACD-FE4B-BE0E-709202F8B223}"/>
              </a:ext>
            </a:extLst>
          </p:cNvPr>
          <p:cNvGrpSpPr/>
          <p:nvPr/>
        </p:nvGrpSpPr>
        <p:grpSpPr>
          <a:xfrm>
            <a:off x="2752984" y="3158492"/>
            <a:ext cx="229199" cy="251300"/>
            <a:chOff x="3013275" y="3737071"/>
            <a:chExt cx="229199" cy="251300"/>
          </a:xfrm>
        </p:grpSpPr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765F361E-0C8D-8940-A67F-3A413F19130A}"/>
                </a:ext>
              </a:extLst>
            </p:cNvPr>
            <p:cNvCxnSpPr/>
            <p:nvPr/>
          </p:nvCxnSpPr>
          <p:spPr>
            <a:xfrm>
              <a:off x="3013275" y="3737071"/>
              <a:ext cx="226156" cy="2513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4ABD4A25-CFA0-CB47-BCC5-B56A10C2655F}"/>
                </a:ext>
              </a:extLst>
            </p:cNvPr>
            <p:cNvCxnSpPr/>
            <p:nvPr/>
          </p:nvCxnSpPr>
          <p:spPr>
            <a:xfrm flipV="1">
              <a:off x="3013275" y="3737071"/>
              <a:ext cx="229199" cy="2513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996A7DF-75AE-FF41-A99C-7B3A9EC1C91C}"/>
              </a:ext>
            </a:extLst>
          </p:cNvPr>
          <p:cNvCxnSpPr>
            <a:stCxn id="6" idx="2"/>
            <a:endCxn id="7" idx="38"/>
          </p:cNvCxnSpPr>
          <p:nvPr/>
        </p:nvCxnSpPr>
        <p:spPr>
          <a:xfrm flipH="1" flipV="1">
            <a:off x="2315600" y="3455240"/>
            <a:ext cx="103250" cy="472706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6917948-3F71-FA47-B999-3C51E764DE8A}"/>
              </a:ext>
            </a:extLst>
          </p:cNvPr>
          <p:cNvCxnSpPr>
            <a:stCxn id="8" idx="7"/>
            <a:endCxn id="7" idx="31"/>
          </p:cNvCxnSpPr>
          <p:nvPr/>
        </p:nvCxnSpPr>
        <p:spPr>
          <a:xfrm flipH="1" flipV="1">
            <a:off x="2845694" y="3347436"/>
            <a:ext cx="356563" cy="408072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uppierung 48">
            <a:extLst>
              <a:ext uri="{FF2B5EF4-FFF2-40B4-BE49-F238E27FC236}">
                <a16:creationId xmlns:a16="http://schemas.microsoft.com/office/drawing/2014/main" id="{011CCD75-1671-B94C-BB7F-47A391CF2CE0}"/>
              </a:ext>
            </a:extLst>
          </p:cNvPr>
          <p:cNvGrpSpPr/>
          <p:nvPr/>
        </p:nvGrpSpPr>
        <p:grpSpPr>
          <a:xfrm>
            <a:off x="5091564" y="2294675"/>
            <a:ext cx="3569702" cy="3901690"/>
            <a:chOff x="5091564" y="2294675"/>
            <a:chExt cx="3569702" cy="3901690"/>
          </a:xfrm>
        </p:grpSpPr>
        <p:grpSp>
          <p:nvGrpSpPr>
            <p:cNvPr id="36" name="Gruppierung 49">
              <a:extLst>
                <a:ext uri="{FF2B5EF4-FFF2-40B4-BE49-F238E27FC236}">
                  <a16:creationId xmlns:a16="http://schemas.microsoft.com/office/drawing/2014/main" id="{0A19F628-6010-FB4D-B9EF-7EA3CC4E99E2}"/>
                </a:ext>
              </a:extLst>
            </p:cNvPr>
            <p:cNvGrpSpPr/>
            <p:nvPr/>
          </p:nvGrpSpPr>
          <p:grpSpPr>
            <a:xfrm>
              <a:off x="5091564" y="2294675"/>
              <a:ext cx="3345745" cy="3901690"/>
              <a:chOff x="5091564" y="2294675"/>
              <a:chExt cx="3345745" cy="3901690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43" name="Sechseck 42">
                <a:extLst>
                  <a:ext uri="{FF2B5EF4-FFF2-40B4-BE49-F238E27FC236}">
                    <a16:creationId xmlns:a16="http://schemas.microsoft.com/office/drawing/2014/main" id="{B64EBAB5-A77E-C049-BAAE-E602D184527D}"/>
                  </a:ext>
                </a:extLst>
              </p:cNvPr>
              <p:cNvSpPr/>
              <p:nvPr/>
            </p:nvSpPr>
            <p:spPr>
              <a:xfrm rot="5400000">
                <a:off x="4822295" y="2581350"/>
                <a:ext cx="3901690" cy="3328339"/>
              </a:xfrm>
              <a:prstGeom prst="hexagon">
                <a:avLst>
                  <a:gd name="adj" fmla="val 28509"/>
                  <a:gd name="vf" fmla="val 115470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39000">
                    <a:schemeClr val="bg1">
                      <a:lumMod val="85000"/>
                    </a:schemeClr>
                  </a:gs>
                  <a:gs pos="92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cxnSp>
            <p:nvCxnSpPr>
              <p:cNvPr id="44" name="Gerade Verbindung 43">
                <a:extLst>
                  <a:ext uri="{FF2B5EF4-FFF2-40B4-BE49-F238E27FC236}">
                    <a16:creationId xmlns:a16="http://schemas.microsoft.com/office/drawing/2014/main" id="{53377026-8762-EC4D-BBCD-7E6175E9BCC1}"/>
                  </a:ext>
                </a:extLst>
              </p:cNvPr>
              <p:cNvCxnSpPr/>
              <p:nvPr/>
            </p:nvCxnSpPr>
            <p:spPr>
              <a:xfrm>
                <a:off x="6758542" y="2294675"/>
                <a:ext cx="28141" cy="3901687"/>
              </a:xfrm>
              <a:prstGeom prst="line">
                <a:avLst/>
              </a:prstGeom>
              <a:grpFill/>
              <a:ln w="762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45" name="Gerade Verbindung 44">
                <a:extLst>
                  <a:ext uri="{FF2B5EF4-FFF2-40B4-BE49-F238E27FC236}">
                    <a16:creationId xmlns:a16="http://schemas.microsoft.com/office/drawing/2014/main" id="{11E7C5BF-63E7-7C46-9063-5FE766A78660}"/>
                  </a:ext>
                </a:extLst>
              </p:cNvPr>
              <p:cNvCxnSpPr>
                <a:stCxn id="43" idx="4"/>
              </p:cNvCxnSpPr>
              <p:nvPr/>
            </p:nvCxnSpPr>
            <p:spPr>
              <a:xfrm flipH="1">
                <a:off x="5091564" y="3243551"/>
                <a:ext cx="3345745" cy="2028930"/>
              </a:xfrm>
              <a:prstGeom prst="line">
                <a:avLst/>
              </a:prstGeom>
              <a:grpFill/>
              <a:ln w="762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46" name="Gerade Verbindung 45">
                <a:extLst>
                  <a:ext uri="{FF2B5EF4-FFF2-40B4-BE49-F238E27FC236}">
                    <a16:creationId xmlns:a16="http://schemas.microsoft.com/office/drawing/2014/main" id="{AE7515DD-C734-474B-98DF-577B2BB1889F}"/>
                  </a:ext>
                </a:extLst>
              </p:cNvPr>
              <p:cNvCxnSpPr>
                <a:stCxn id="43" idx="2"/>
                <a:endCxn id="43" idx="5"/>
              </p:cNvCxnSpPr>
              <p:nvPr/>
            </p:nvCxnSpPr>
            <p:spPr>
              <a:xfrm>
                <a:off x="5108972" y="3243551"/>
                <a:ext cx="3328337" cy="2003938"/>
              </a:xfrm>
              <a:prstGeom prst="line">
                <a:avLst/>
              </a:prstGeom>
              <a:grpFill/>
              <a:ln w="762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1C82B5E1-AC0E-474B-A19E-0C67421C72F7}"/>
                </a:ext>
              </a:extLst>
            </p:cNvPr>
            <p:cNvSpPr txBox="1"/>
            <p:nvPr/>
          </p:nvSpPr>
          <p:spPr>
            <a:xfrm>
              <a:off x="5463363" y="2892301"/>
              <a:ext cx="1538679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Species</a:t>
              </a:r>
              <a:r>
                <a:rPr kumimoji="0" lang="de-DE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de-DE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interactions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ADE041D-F9E8-C84C-834B-BBB483CA6A95}"/>
                </a:ext>
              </a:extLst>
            </p:cNvPr>
            <p:cNvSpPr txBox="1"/>
            <p:nvPr/>
          </p:nvSpPr>
          <p:spPr>
            <a:xfrm>
              <a:off x="6830095" y="2892301"/>
              <a:ext cx="153867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Adaptation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BABD9FE-B756-1C41-A31A-48A5D727A589}"/>
                </a:ext>
              </a:extLst>
            </p:cNvPr>
            <p:cNvSpPr txBox="1"/>
            <p:nvPr/>
          </p:nvSpPr>
          <p:spPr>
            <a:xfrm>
              <a:off x="5091564" y="4074991"/>
              <a:ext cx="153867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Dispersal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CBF6A8E-C485-4E41-87D3-05D9A90BEA46}"/>
                </a:ext>
              </a:extLst>
            </p:cNvPr>
            <p:cNvSpPr txBox="1"/>
            <p:nvPr/>
          </p:nvSpPr>
          <p:spPr>
            <a:xfrm>
              <a:off x="7122587" y="4109106"/>
              <a:ext cx="153867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Environment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F2A51DF-6A8C-3D41-867B-641389C84A0E}"/>
                </a:ext>
              </a:extLst>
            </p:cNvPr>
            <p:cNvSpPr txBox="1"/>
            <p:nvPr/>
          </p:nvSpPr>
          <p:spPr>
            <a:xfrm>
              <a:off x="5335446" y="5074480"/>
              <a:ext cx="153867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Demography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9CAC1A1E-6580-804C-8599-CA46C361D549}"/>
                </a:ext>
              </a:extLst>
            </p:cNvPr>
            <p:cNvSpPr txBox="1"/>
            <p:nvPr/>
          </p:nvSpPr>
          <p:spPr>
            <a:xfrm>
              <a:off x="6849447" y="5074480"/>
              <a:ext cx="153867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Calibri"/>
                </a:rPr>
                <a:t>Physiology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EEDE5FF9-17B3-F244-B1DD-7998A3CE4B61}"/>
              </a:ext>
            </a:extLst>
          </p:cNvPr>
          <p:cNvSpPr txBox="1"/>
          <p:nvPr/>
        </p:nvSpPr>
        <p:spPr>
          <a:xfrm>
            <a:off x="4655669" y="1435738"/>
            <a:ext cx="4436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Six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key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mechanisms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for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predicting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biodiversity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de-DE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response</a:t>
            </a:r>
            <a:r>
              <a:rPr kumimoji="0" lang="de-DE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: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7288CD2-EDF0-3A4E-A09E-F3005A05C8BF}"/>
              </a:ext>
            </a:extLst>
          </p:cNvPr>
          <p:cNvSpPr txBox="1"/>
          <p:nvPr/>
        </p:nvSpPr>
        <p:spPr>
          <a:xfrm>
            <a:off x="6789494" y="6469481"/>
            <a:ext cx="235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cs typeface="Calibri"/>
              </a:rPr>
              <a:t>Ferrier</a:t>
            </a: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cs typeface="Calibri"/>
              </a:rPr>
              <a:t> et al. Eds (2016) IPBES.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cs typeface="Calibri"/>
              </a:rPr>
              <a:t>Urban et al. (2016) Science 353: aad8466.</a:t>
            </a:r>
          </a:p>
        </p:txBody>
      </p:sp>
      <p:pic>
        <p:nvPicPr>
          <p:cNvPr id="53" name="Grafik 52" descr="Fuchs mit einfarbiger Füllung">
            <a:extLst>
              <a:ext uri="{FF2B5EF4-FFF2-40B4-BE49-F238E27FC236}">
                <a16:creationId xmlns:a16="http://schemas.microsoft.com/office/drawing/2014/main" id="{BDDAB59E-FF8F-5248-B4B2-38A74131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877245" y="2442599"/>
            <a:ext cx="1008685" cy="1008685"/>
          </a:xfrm>
          <a:prstGeom prst="rect">
            <a:avLst/>
          </a:prstGeom>
        </p:spPr>
      </p:pic>
      <p:sp>
        <p:nvSpPr>
          <p:cNvPr id="67" name="Freihandform 66">
            <a:extLst>
              <a:ext uri="{FF2B5EF4-FFF2-40B4-BE49-F238E27FC236}">
                <a16:creationId xmlns:a16="http://schemas.microsoft.com/office/drawing/2014/main" id="{00130E1C-F2F0-1C45-8746-6E9520D68735}"/>
              </a:ext>
            </a:extLst>
          </p:cNvPr>
          <p:cNvSpPr/>
          <p:nvPr/>
        </p:nvSpPr>
        <p:spPr>
          <a:xfrm rot="1936763">
            <a:off x="134647" y="5330174"/>
            <a:ext cx="1979413" cy="452158"/>
          </a:xfrm>
          <a:custGeom>
            <a:avLst/>
            <a:gdLst>
              <a:gd name="connsiteX0" fmla="*/ 0 w 1979413"/>
              <a:gd name="connsiteY0" fmla="*/ 2521 h 452158"/>
              <a:gd name="connsiteX1" fmla="*/ 12486 w 1979413"/>
              <a:gd name="connsiteY1" fmla="*/ 0 h 452158"/>
              <a:gd name="connsiteX2" fmla="*/ 1944119 w 1979413"/>
              <a:gd name="connsiteY2" fmla="*/ 0 h 452158"/>
              <a:gd name="connsiteX3" fmla="*/ 1975874 w 1979413"/>
              <a:gd name="connsiteY3" fmla="*/ 6411 h 452158"/>
              <a:gd name="connsiteX4" fmla="*/ 1979413 w 1979413"/>
              <a:gd name="connsiteY4" fmla="*/ 8797 h 452158"/>
              <a:gd name="connsiteX5" fmla="*/ 1954487 w 1979413"/>
              <a:gd name="connsiteY5" fmla="*/ 34894 h 452158"/>
              <a:gd name="connsiteX6" fmla="*/ 1932284 w 1979413"/>
              <a:gd name="connsiteY6" fmla="*/ 84682 h 452158"/>
              <a:gd name="connsiteX7" fmla="*/ 1902007 w 1979413"/>
              <a:gd name="connsiteY7" fmla="*/ 121689 h 452158"/>
              <a:gd name="connsiteX8" fmla="*/ 1374518 w 1979413"/>
              <a:gd name="connsiteY8" fmla="*/ 419124 h 452158"/>
              <a:gd name="connsiteX9" fmla="*/ 1278306 w 1979413"/>
              <a:gd name="connsiteY9" fmla="*/ 408372 h 452158"/>
              <a:gd name="connsiteX10" fmla="*/ 1161235 w 1979413"/>
              <a:gd name="connsiteY10" fmla="*/ 392913 h 452158"/>
              <a:gd name="connsiteX11" fmla="*/ 1102028 w 1979413"/>
              <a:gd name="connsiteY11" fmla="*/ 412431 h 452158"/>
              <a:gd name="connsiteX12" fmla="*/ 967463 w 1979413"/>
              <a:gd name="connsiteY12" fmla="*/ 425904 h 452158"/>
              <a:gd name="connsiteX13" fmla="*/ 900182 w 1979413"/>
              <a:gd name="connsiteY13" fmla="*/ 432640 h 452158"/>
              <a:gd name="connsiteX14" fmla="*/ 840974 w 1979413"/>
              <a:gd name="connsiteY14" fmla="*/ 452158 h 452158"/>
              <a:gd name="connsiteX15" fmla="*/ 686898 w 1979413"/>
              <a:gd name="connsiteY15" fmla="*/ 406428 h 452158"/>
              <a:gd name="connsiteX16" fmla="*/ 579248 w 1979413"/>
              <a:gd name="connsiteY16" fmla="*/ 349256 h 452158"/>
              <a:gd name="connsiteX17" fmla="*/ 516675 w 1979413"/>
              <a:gd name="connsiteY17" fmla="*/ 335136 h 452158"/>
              <a:gd name="connsiteX18" fmla="*/ 351836 w 1979413"/>
              <a:gd name="connsiteY18" fmla="*/ 385615 h 452158"/>
              <a:gd name="connsiteX19" fmla="*/ 255622 w 1979413"/>
              <a:gd name="connsiteY19" fmla="*/ 374863 h 452158"/>
              <a:gd name="connsiteX20" fmla="*/ 181612 w 1979413"/>
              <a:gd name="connsiteY20" fmla="*/ 314323 h 452158"/>
              <a:gd name="connsiteX21" fmla="*/ 170174 w 1979413"/>
              <a:gd name="connsiteY21" fmla="*/ 267902 h 452158"/>
              <a:gd name="connsiteX22" fmla="*/ 179593 w 1979413"/>
              <a:gd name="connsiteY22" fmla="*/ 226189 h 452158"/>
              <a:gd name="connsiteX23" fmla="*/ 53775 w 1979413"/>
              <a:gd name="connsiteY23" fmla="*/ 55319 h 452158"/>
              <a:gd name="connsiteX24" fmla="*/ 8697 w 1979413"/>
              <a:gd name="connsiteY24" fmla="*/ 12267 h 452158"/>
              <a:gd name="connsiteX25" fmla="*/ 0 w 1979413"/>
              <a:gd name="connsiteY25" fmla="*/ 2521 h 45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79413" h="452158">
                <a:moveTo>
                  <a:pt x="0" y="2521"/>
                </a:moveTo>
                <a:lnTo>
                  <a:pt x="12486" y="0"/>
                </a:lnTo>
                <a:lnTo>
                  <a:pt x="1944119" y="0"/>
                </a:lnTo>
                <a:cubicBezTo>
                  <a:pt x="1955383" y="0"/>
                  <a:pt x="1966114" y="2283"/>
                  <a:pt x="1975874" y="6411"/>
                </a:cubicBezTo>
                <a:lnTo>
                  <a:pt x="1979413" y="8797"/>
                </a:lnTo>
                <a:lnTo>
                  <a:pt x="1954487" y="34894"/>
                </a:lnTo>
                <a:cubicBezTo>
                  <a:pt x="1947086" y="51490"/>
                  <a:pt x="1941686" y="69131"/>
                  <a:pt x="1932284" y="84682"/>
                </a:cubicBezTo>
                <a:cubicBezTo>
                  <a:pt x="1924037" y="98321"/>
                  <a:pt x="1915676" y="113492"/>
                  <a:pt x="1902007" y="121689"/>
                </a:cubicBezTo>
                <a:cubicBezTo>
                  <a:pt x="1728887" y="225493"/>
                  <a:pt x="1550348" y="319979"/>
                  <a:pt x="1374518" y="419124"/>
                </a:cubicBezTo>
                <a:cubicBezTo>
                  <a:pt x="1342448" y="415540"/>
                  <a:pt x="1310187" y="413366"/>
                  <a:pt x="1278306" y="408372"/>
                </a:cubicBezTo>
                <a:cubicBezTo>
                  <a:pt x="1232520" y="401199"/>
                  <a:pt x="1207778" y="385472"/>
                  <a:pt x="1161235" y="392913"/>
                </a:cubicBezTo>
                <a:cubicBezTo>
                  <a:pt x="1140715" y="396194"/>
                  <a:pt x="1121763" y="405925"/>
                  <a:pt x="1102028" y="412431"/>
                </a:cubicBezTo>
                <a:lnTo>
                  <a:pt x="967463" y="425904"/>
                </a:lnTo>
                <a:cubicBezTo>
                  <a:pt x="945036" y="428149"/>
                  <a:pt x="921588" y="425583"/>
                  <a:pt x="900182" y="432640"/>
                </a:cubicBezTo>
                <a:lnTo>
                  <a:pt x="840974" y="452158"/>
                </a:lnTo>
                <a:cubicBezTo>
                  <a:pt x="766040" y="450318"/>
                  <a:pt x="771286" y="457438"/>
                  <a:pt x="686898" y="406428"/>
                </a:cubicBezTo>
                <a:cubicBezTo>
                  <a:pt x="651531" y="385049"/>
                  <a:pt x="618947" y="362088"/>
                  <a:pt x="579248" y="349256"/>
                </a:cubicBezTo>
                <a:cubicBezTo>
                  <a:pt x="558903" y="342680"/>
                  <a:pt x="538057" y="335032"/>
                  <a:pt x="516675" y="335136"/>
                </a:cubicBezTo>
                <a:cubicBezTo>
                  <a:pt x="454204" y="335438"/>
                  <a:pt x="407703" y="362110"/>
                  <a:pt x="351836" y="385615"/>
                </a:cubicBezTo>
                <a:cubicBezTo>
                  <a:pt x="301498" y="398022"/>
                  <a:pt x="304315" y="407405"/>
                  <a:pt x="255622" y="374863"/>
                </a:cubicBezTo>
                <a:cubicBezTo>
                  <a:pt x="229123" y="357153"/>
                  <a:pt x="181612" y="314323"/>
                  <a:pt x="181612" y="314323"/>
                </a:cubicBezTo>
                <a:cubicBezTo>
                  <a:pt x="177799" y="298850"/>
                  <a:pt x="174655" y="283196"/>
                  <a:pt x="170174" y="267902"/>
                </a:cubicBezTo>
                <a:cubicBezTo>
                  <a:pt x="164331" y="247962"/>
                  <a:pt x="178023" y="233141"/>
                  <a:pt x="179593" y="226189"/>
                </a:cubicBezTo>
                <a:cubicBezTo>
                  <a:pt x="137653" y="169232"/>
                  <a:pt x="97923" y="110582"/>
                  <a:pt x="53775" y="55319"/>
                </a:cubicBezTo>
                <a:cubicBezTo>
                  <a:pt x="40807" y="39085"/>
                  <a:pt x="23023" y="27316"/>
                  <a:pt x="8697" y="12267"/>
                </a:cubicBezTo>
                <a:lnTo>
                  <a:pt x="0" y="25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Freihandform 65">
            <a:extLst>
              <a:ext uri="{FF2B5EF4-FFF2-40B4-BE49-F238E27FC236}">
                <a16:creationId xmlns:a16="http://schemas.microsoft.com/office/drawing/2014/main" id="{EC5BC367-2C90-1649-B399-A2E858226A97}"/>
              </a:ext>
            </a:extLst>
          </p:cNvPr>
          <p:cNvSpPr/>
          <p:nvPr/>
        </p:nvSpPr>
        <p:spPr>
          <a:xfrm rot="1936763">
            <a:off x="294217" y="4447439"/>
            <a:ext cx="2269433" cy="956760"/>
          </a:xfrm>
          <a:custGeom>
            <a:avLst/>
            <a:gdLst>
              <a:gd name="connsiteX0" fmla="*/ 160436 w 2269433"/>
              <a:gd name="connsiteY0" fmla="*/ 236507 h 956760"/>
              <a:gd name="connsiteX1" fmla="*/ 379553 w 2269433"/>
              <a:gd name="connsiteY1" fmla="*/ 116548 h 956760"/>
              <a:gd name="connsiteX2" fmla="*/ 425977 w 2269433"/>
              <a:gd name="connsiteY2" fmla="*/ 105105 h 956760"/>
              <a:gd name="connsiteX3" fmla="*/ 462982 w 2269433"/>
              <a:gd name="connsiteY3" fmla="*/ 135375 h 956760"/>
              <a:gd name="connsiteX4" fmla="*/ 525554 w 2269433"/>
              <a:gd name="connsiteY4" fmla="*/ 149495 h 956760"/>
              <a:gd name="connsiteX5" fmla="*/ 599564 w 2269433"/>
              <a:gd name="connsiteY5" fmla="*/ 210035 h 956760"/>
              <a:gd name="connsiteX6" fmla="*/ 737492 w 2269433"/>
              <a:gd name="connsiteY6" fmla="*/ 230202 h 956760"/>
              <a:gd name="connsiteX7" fmla="*/ 783917 w 2269433"/>
              <a:gd name="connsiteY7" fmla="*/ 218758 h 956760"/>
              <a:gd name="connsiteX8" fmla="*/ 897623 w 2269433"/>
              <a:gd name="connsiteY8" fmla="*/ 200579 h 956760"/>
              <a:gd name="connsiteX9" fmla="*/ 1007965 w 2269433"/>
              <a:gd name="connsiteY9" fmla="*/ 148761 h 956760"/>
              <a:gd name="connsiteX10" fmla="*/ 1054389 w 2269433"/>
              <a:gd name="connsiteY10" fmla="*/ 137318 h 956760"/>
              <a:gd name="connsiteX11" fmla="*/ 1287856 w 2269433"/>
              <a:gd name="connsiteY11" fmla="*/ 25607 h 956760"/>
              <a:gd name="connsiteX12" fmla="*/ 1334281 w 2269433"/>
              <a:gd name="connsiteY12" fmla="*/ 14164 h 956760"/>
              <a:gd name="connsiteX13" fmla="*/ 1468844 w 2269433"/>
              <a:gd name="connsiteY13" fmla="*/ 691 h 956760"/>
              <a:gd name="connsiteX14" fmla="*/ 1565057 w 2269433"/>
              <a:gd name="connsiteY14" fmla="*/ 11443 h 956760"/>
              <a:gd name="connsiteX15" fmla="*/ 1611482 w 2269433"/>
              <a:gd name="connsiteY15" fmla="*/ 0 h 956760"/>
              <a:gd name="connsiteX16" fmla="*/ 1656561 w 2269433"/>
              <a:gd name="connsiteY16" fmla="*/ 43052 h 956760"/>
              <a:gd name="connsiteX17" fmla="*/ 1693566 w 2269433"/>
              <a:gd name="connsiteY17" fmla="*/ 73323 h 956760"/>
              <a:gd name="connsiteX18" fmla="*/ 1762867 w 2269433"/>
              <a:gd name="connsiteY18" fmla="*/ 154720 h 956760"/>
              <a:gd name="connsiteX19" fmla="*/ 1917615 w 2269433"/>
              <a:gd name="connsiteY19" fmla="*/ 343078 h 956760"/>
              <a:gd name="connsiteX20" fmla="*/ 2017192 w 2269433"/>
              <a:gd name="connsiteY20" fmla="*/ 387469 h 956760"/>
              <a:gd name="connsiteX21" fmla="*/ 2112060 w 2269433"/>
              <a:gd name="connsiteY21" fmla="*/ 452716 h 956760"/>
              <a:gd name="connsiteX22" fmla="*/ 2256044 w 2269433"/>
              <a:gd name="connsiteY22" fmla="*/ 737282 h 956760"/>
              <a:gd name="connsiteX23" fmla="*/ 2267482 w 2269433"/>
              <a:gd name="connsiteY23" fmla="*/ 783703 h 956760"/>
              <a:gd name="connsiteX24" fmla="*/ 2266137 w 2269433"/>
              <a:gd name="connsiteY24" fmla="*/ 838199 h 956760"/>
              <a:gd name="connsiteX25" fmla="*/ 2221730 w 2269433"/>
              <a:gd name="connsiteY25" fmla="*/ 937775 h 956760"/>
              <a:gd name="connsiteX26" fmla="*/ 2203597 w 2269433"/>
              <a:gd name="connsiteY26" fmla="*/ 956760 h 956760"/>
              <a:gd name="connsiteX27" fmla="*/ 2200058 w 2269433"/>
              <a:gd name="connsiteY27" fmla="*/ 954374 h 956760"/>
              <a:gd name="connsiteX28" fmla="*/ 2168303 w 2269433"/>
              <a:gd name="connsiteY28" fmla="*/ 947963 h 956760"/>
              <a:gd name="connsiteX29" fmla="*/ 236670 w 2269433"/>
              <a:gd name="connsiteY29" fmla="*/ 947963 h 956760"/>
              <a:gd name="connsiteX30" fmla="*/ 224184 w 2269433"/>
              <a:gd name="connsiteY30" fmla="*/ 950484 h 956760"/>
              <a:gd name="connsiteX31" fmla="*/ 171654 w 2269433"/>
              <a:gd name="connsiteY31" fmla="*/ 891615 h 956760"/>
              <a:gd name="connsiteX32" fmla="*/ 84 w 2269433"/>
              <a:gd name="connsiteY32" fmla="*/ 535065 h 956760"/>
              <a:gd name="connsiteX33" fmla="*/ 9504 w 2269433"/>
              <a:gd name="connsiteY33" fmla="*/ 493350 h 956760"/>
              <a:gd name="connsiteX34" fmla="*/ 10850 w 2269433"/>
              <a:gd name="connsiteY34" fmla="*/ 438856 h 956760"/>
              <a:gd name="connsiteX35" fmla="*/ 71402 w 2269433"/>
              <a:gd name="connsiteY35" fmla="*/ 364842 h 956760"/>
              <a:gd name="connsiteX36" fmla="*/ 98316 w 2269433"/>
              <a:gd name="connsiteY36" fmla="*/ 294197 h 956760"/>
              <a:gd name="connsiteX37" fmla="*/ 160436 w 2269433"/>
              <a:gd name="connsiteY37" fmla="*/ 236507 h 9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69433" h="956760">
                <a:moveTo>
                  <a:pt x="160436" y="236507"/>
                </a:moveTo>
                <a:cubicBezTo>
                  <a:pt x="241722" y="178704"/>
                  <a:pt x="364066" y="125102"/>
                  <a:pt x="379553" y="116548"/>
                </a:cubicBezTo>
                <a:cubicBezTo>
                  <a:pt x="395027" y="112734"/>
                  <a:pt x="410430" y="101597"/>
                  <a:pt x="425977" y="105105"/>
                </a:cubicBezTo>
                <a:cubicBezTo>
                  <a:pt x="441522" y="108613"/>
                  <a:pt x="448426" y="128886"/>
                  <a:pt x="462982" y="135375"/>
                </a:cubicBezTo>
                <a:cubicBezTo>
                  <a:pt x="482511" y="144080"/>
                  <a:pt x="504697" y="144788"/>
                  <a:pt x="525554" y="149495"/>
                </a:cubicBezTo>
                <a:cubicBezTo>
                  <a:pt x="550224" y="169675"/>
                  <a:pt x="568473" y="203019"/>
                  <a:pt x="599564" y="210035"/>
                </a:cubicBezTo>
                <a:cubicBezTo>
                  <a:pt x="648878" y="221164"/>
                  <a:pt x="685419" y="232510"/>
                  <a:pt x="737492" y="230202"/>
                </a:cubicBezTo>
                <a:cubicBezTo>
                  <a:pt x="753415" y="229496"/>
                  <a:pt x="768179" y="221275"/>
                  <a:pt x="783917" y="218758"/>
                </a:cubicBezTo>
                <a:cubicBezTo>
                  <a:pt x="825178" y="212161"/>
                  <a:pt x="858927" y="216194"/>
                  <a:pt x="897623" y="200579"/>
                </a:cubicBezTo>
                <a:cubicBezTo>
                  <a:pt x="935305" y="185373"/>
                  <a:pt x="971184" y="166034"/>
                  <a:pt x="1007965" y="148761"/>
                </a:cubicBezTo>
                <a:cubicBezTo>
                  <a:pt x="1023439" y="144947"/>
                  <a:pt x="1039962" y="144092"/>
                  <a:pt x="1054389" y="137318"/>
                </a:cubicBezTo>
                <a:cubicBezTo>
                  <a:pt x="1232230" y="53801"/>
                  <a:pt x="1170913" y="59883"/>
                  <a:pt x="1287856" y="25607"/>
                </a:cubicBezTo>
                <a:cubicBezTo>
                  <a:pt x="1303151" y="21124"/>
                  <a:pt x="1318492" y="16338"/>
                  <a:pt x="1334281" y="14164"/>
                </a:cubicBezTo>
                <a:cubicBezTo>
                  <a:pt x="1378939" y="8017"/>
                  <a:pt x="1468844" y="691"/>
                  <a:pt x="1468844" y="691"/>
                </a:cubicBezTo>
                <a:cubicBezTo>
                  <a:pt x="1507647" y="9447"/>
                  <a:pt x="1522618" y="15692"/>
                  <a:pt x="1565057" y="11443"/>
                </a:cubicBezTo>
                <a:cubicBezTo>
                  <a:pt x="1580916" y="9855"/>
                  <a:pt x="1596007" y="3814"/>
                  <a:pt x="1611482" y="0"/>
                </a:cubicBezTo>
                <a:cubicBezTo>
                  <a:pt x="1626508" y="14351"/>
                  <a:pt x="1641065" y="29210"/>
                  <a:pt x="1656561" y="43052"/>
                </a:cubicBezTo>
                <a:cubicBezTo>
                  <a:pt x="1668446" y="53668"/>
                  <a:pt x="1682577" y="61780"/>
                  <a:pt x="1693566" y="73323"/>
                </a:cubicBezTo>
                <a:cubicBezTo>
                  <a:pt x="1718135" y="99132"/>
                  <a:pt x="1740099" y="127308"/>
                  <a:pt x="1762867" y="154720"/>
                </a:cubicBezTo>
                <a:cubicBezTo>
                  <a:pt x="1814784" y="217229"/>
                  <a:pt x="1843398" y="309992"/>
                  <a:pt x="1917615" y="343078"/>
                </a:cubicBezTo>
                <a:cubicBezTo>
                  <a:pt x="1950807" y="357875"/>
                  <a:pt x="1989062" y="364459"/>
                  <a:pt x="2017192" y="387469"/>
                </a:cubicBezTo>
                <a:cubicBezTo>
                  <a:pt x="2071643" y="432009"/>
                  <a:pt x="2040559" y="409494"/>
                  <a:pt x="2112060" y="452716"/>
                </a:cubicBezTo>
                <a:cubicBezTo>
                  <a:pt x="2160054" y="547571"/>
                  <a:pt x="2210859" y="641057"/>
                  <a:pt x="2256044" y="737282"/>
                </a:cubicBezTo>
                <a:cubicBezTo>
                  <a:pt x="2262817" y="751707"/>
                  <a:pt x="2265896" y="767846"/>
                  <a:pt x="2267482" y="783703"/>
                </a:cubicBezTo>
                <a:cubicBezTo>
                  <a:pt x="2269290" y="801784"/>
                  <a:pt x="2271310" y="820780"/>
                  <a:pt x="2266137" y="838199"/>
                </a:cubicBezTo>
                <a:cubicBezTo>
                  <a:pt x="2255791" y="873038"/>
                  <a:pt x="2246832" y="911493"/>
                  <a:pt x="2221730" y="937775"/>
                </a:cubicBezTo>
                <a:lnTo>
                  <a:pt x="2203597" y="956760"/>
                </a:lnTo>
                <a:lnTo>
                  <a:pt x="2200058" y="954374"/>
                </a:lnTo>
                <a:cubicBezTo>
                  <a:pt x="2190298" y="950246"/>
                  <a:pt x="2179567" y="947963"/>
                  <a:pt x="2168303" y="947963"/>
                </a:cubicBezTo>
                <a:lnTo>
                  <a:pt x="236670" y="947963"/>
                </a:lnTo>
                <a:lnTo>
                  <a:pt x="224184" y="950484"/>
                </a:lnTo>
                <a:lnTo>
                  <a:pt x="171654" y="891615"/>
                </a:lnTo>
                <a:cubicBezTo>
                  <a:pt x="100250" y="766310"/>
                  <a:pt x="-3382" y="675497"/>
                  <a:pt x="84" y="535065"/>
                </a:cubicBezTo>
                <a:cubicBezTo>
                  <a:pt x="436" y="520814"/>
                  <a:pt x="7918" y="507517"/>
                  <a:pt x="9504" y="493350"/>
                </a:cubicBezTo>
                <a:cubicBezTo>
                  <a:pt x="11524" y="475293"/>
                  <a:pt x="2965" y="455226"/>
                  <a:pt x="10850" y="438856"/>
                </a:cubicBezTo>
                <a:cubicBezTo>
                  <a:pt x="24683" y="410138"/>
                  <a:pt x="71402" y="364842"/>
                  <a:pt x="71402" y="364842"/>
                </a:cubicBezTo>
                <a:cubicBezTo>
                  <a:pt x="80374" y="341294"/>
                  <a:pt x="84312" y="315147"/>
                  <a:pt x="98316" y="294197"/>
                </a:cubicBezTo>
                <a:cubicBezTo>
                  <a:pt x="110808" y="275509"/>
                  <a:pt x="133341" y="255774"/>
                  <a:pt x="160436" y="2365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52" name="Grafik 51" descr="Truthahn mit einfarbiger Füllung">
            <a:extLst>
              <a:ext uri="{FF2B5EF4-FFF2-40B4-BE49-F238E27FC236}">
                <a16:creationId xmlns:a16="http://schemas.microsoft.com/office/drawing/2014/main" id="{4A52797C-317F-C348-B253-D9EE69FC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746" y="4799661"/>
            <a:ext cx="619190" cy="6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3C540-D3F2-224F-91B4-2E3DDC68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0F9AE9-016E-4A4E-AC27-EC98B5B9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4114800" cy="4890030"/>
          </a:xfrm>
        </p:spPr>
        <p:txBody>
          <a:bodyPr/>
          <a:lstStyle/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-explicit </a:t>
            </a:r>
            <a:r>
              <a:rPr lang="de-DE" dirty="0" err="1"/>
              <a:t>understanding</a:t>
            </a:r>
            <a:r>
              <a:rPr lang="de-DE" dirty="0"/>
              <a:t>, e.g.: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margins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fragmentation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populations</a:t>
            </a:r>
            <a:r>
              <a:rPr lang="de-DE" dirty="0"/>
              <a:t>?    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fast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recover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crashes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(</a:t>
            </a:r>
            <a:r>
              <a:rPr lang="de-DE" dirty="0" err="1"/>
              <a:t>re</a:t>
            </a:r>
            <a:r>
              <a:rPr lang="de-DE" dirty="0"/>
              <a:t>)</a:t>
            </a:r>
            <a:r>
              <a:rPr lang="de-DE" dirty="0" err="1"/>
              <a:t>colonise</a:t>
            </a:r>
            <a:r>
              <a:rPr lang="de-DE" dirty="0"/>
              <a:t> </a:t>
            </a:r>
            <a:r>
              <a:rPr lang="de-DE" dirty="0" err="1"/>
              <a:t>landscapes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BCDD3F-099F-7148-A3E6-6A1BA026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9" r="2638" b="3072"/>
          <a:stretch/>
        </p:blipFill>
        <p:spPr>
          <a:xfrm>
            <a:off x="4843851" y="1768453"/>
            <a:ext cx="4116980" cy="3742661"/>
          </a:xfrm>
          <a:prstGeom prst="rect">
            <a:avLst/>
          </a:prstGeom>
          <a:ln w="0">
            <a:noFill/>
          </a:ln>
        </p:spPr>
      </p:pic>
      <p:sp>
        <p:nvSpPr>
          <p:cNvPr id="5" name="Textfeld 6_6">
            <a:extLst>
              <a:ext uri="{FF2B5EF4-FFF2-40B4-BE49-F238E27FC236}">
                <a16:creationId xmlns:a16="http://schemas.microsoft.com/office/drawing/2014/main" id="{C3B4F357-9D10-F347-BAC7-67964FCC3E56}"/>
              </a:ext>
            </a:extLst>
          </p:cNvPr>
          <p:cNvSpPr/>
          <p:nvPr/>
        </p:nvSpPr>
        <p:spPr>
          <a:xfrm>
            <a:off x="7269840" y="6607800"/>
            <a:ext cx="1874160" cy="25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/>
            <a:r>
              <a:rPr lang="de-DE" sz="1050" b="0" strike="noStrike" spc="-1">
                <a:solidFill>
                  <a:srgbClr val="666666"/>
                </a:solidFill>
                <a:latin typeface="TeX Gyre Pagella"/>
              </a:rPr>
              <a:t>2011 Pearson Education Inc.</a:t>
            </a:r>
            <a:endParaRPr lang="en-GB" sz="1050" b="0" strike="noStrike" spc="-1">
              <a:solidFill>
                <a:srgbClr val="666666"/>
              </a:solidFill>
              <a:latin typeface="TeX Gyre Pagella"/>
            </a:endParaRPr>
          </a:p>
        </p:txBody>
      </p:sp>
    </p:spTree>
    <p:extLst>
      <p:ext uri="{BB962C8B-B14F-4D97-AF65-F5344CB8AC3E}">
        <p14:creationId xmlns:p14="http://schemas.microsoft.com/office/powerpoint/2010/main" val="377552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22F7E0D-AD4F-204C-BA02-C6439A7E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6" y="2048671"/>
            <a:ext cx="6833286" cy="46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8E76C1-1DC1-894E-BD95-2DFA8C15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9D24C93-C516-6346-87EE-B8B21C65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8229600" cy="5414960"/>
          </a:xfrm>
        </p:spPr>
        <p:txBody>
          <a:bodyPr/>
          <a:lstStyle/>
          <a:p>
            <a:r>
              <a:rPr lang="de-DE" dirty="0" err="1"/>
              <a:t>P</a:t>
            </a:r>
            <a:r>
              <a:rPr lang="de-DE" sz="2400" dirty="0" err="1"/>
              <a:t>redict</a:t>
            </a:r>
            <a:r>
              <a:rPr lang="de-DE" sz="2400" dirty="0"/>
              <a:t> </a:t>
            </a:r>
            <a:r>
              <a:rPr lang="de-DE" sz="2400" dirty="0" err="1"/>
              <a:t>viability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populations</a:t>
            </a:r>
            <a:r>
              <a:rPr lang="de-DE" sz="2400" dirty="0"/>
              <a:t>, </a:t>
            </a:r>
            <a:r>
              <a:rPr lang="de-DE" sz="2400" dirty="0" err="1"/>
              <a:t>communities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ecosystems</a:t>
            </a:r>
            <a:endParaRPr lang="de-DE" sz="2400" dirty="0"/>
          </a:p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temporally</a:t>
            </a:r>
            <a:r>
              <a:rPr lang="de-DE" dirty="0"/>
              <a:t> explicit </a:t>
            </a:r>
            <a:r>
              <a:rPr lang="de-DE" dirty="0" err="1"/>
              <a:t>conservation</a:t>
            </a:r>
            <a:r>
              <a:rPr lang="de-DE" dirty="0"/>
              <a:t> &amp; </a:t>
            </a:r>
            <a:r>
              <a:rPr lang="de-DE" dirty="0" err="1"/>
              <a:t>restoration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361172-611F-4645-815C-426C01AA98D0}"/>
              </a:ext>
            </a:extLst>
          </p:cNvPr>
          <p:cNvSpPr txBox="1"/>
          <p:nvPr/>
        </p:nvSpPr>
        <p:spPr bwMode="auto">
          <a:xfrm>
            <a:off x="5248382" y="6597352"/>
            <a:ext cx="3895618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Adapted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from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Zurell et al. (2021)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Ecography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DOI: 10.1111/ecog.05787.</a:t>
            </a:r>
            <a:endParaRPr lang="de-DE" sz="1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1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B29B-F872-2B46-A1CF-35193749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60CBB-6ECD-934F-9921-42A02BE0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Simulating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dispersal</a:t>
            </a: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F4DE1AF-152D-4246-B3DA-8F29E78C5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8" t="24607" r="48415" b="34186"/>
          <a:stretch/>
        </p:blipFill>
        <p:spPr bwMode="auto">
          <a:xfrm>
            <a:off x="100605" y="3045938"/>
            <a:ext cx="6788803" cy="360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Bild 9">
            <a:extLst>
              <a:ext uri="{FF2B5EF4-FFF2-40B4-BE49-F238E27FC236}">
                <a16:creationId xmlns:a16="http://schemas.microsoft.com/office/drawing/2014/main" id="{CC797F7D-2B33-654A-B735-721B98931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408" y="3246296"/>
            <a:ext cx="1080000" cy="1039091"/>
          </a:xfrm>
          <a:prstGeom prst="rect">
            <a:avLst/>
          </a:prstGeom>
        </p:spPr>
      </p:pic>
      <p:pic>
        <p:nvPicPr>
          <p:cNvPr id="6" name="Bild 10">
            <a:extLst>
              <a:ext uri="{FF2B5EF4-FFF2-40B4-BE49-F238E27FC236}">
                <a16:creationId xmlns:a16="http://schemas.microsoft.com/office/drawing/2014/main" id="{A8FCDB11-A823-5C4E-B7D9-FE4A7CB5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7" y="2831458"/>
            <a:ext cx="1556964" cy="1077294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FF408EB-006C-4245-B206-D58E27435651}"/>
              </a:ext>
            </a:extLst>
          </p:cNvPr>
          <p:cNvCxnSpPr>
            <a:cxnSpLocks/>
          </p:cNvCxnSpPr>
          <p:nvPr/>
        </p:nvCxnSpPr>
        <p:spPr>
          <a:xfrm>
            <a:off x="2329322" y="2976932"/>
            <a:ext cx="794201" cy="73461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11F97135-F658-A447-ABAE-0243E616E3FF}"/>
              </a:ext>
            </a:extLst>
          </p:cNvPr>
          <p:cNvSpPr txBox="1"/>
          <p:nvPr/>
        </p:nvSpPr>
        <p:spPr>
          <a:xfrm>
            <a:off x="6349427" y="4959916"/>
            <a:ext cx="2933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Landscape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-matrix </a:t>
            </a:r>
            <a:r>
              <a:rPr lang="de-DE" dirty="0" err="1"/>
              <a:t>landscapes</a:t>
            </a:r>
            <a:r>
              <a:rPr lang="de-DE" dirty="0"/>
              <a:t>,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quality</a:t>
            </a:r>
            <a:r>
              <a:rPr lang="de-DE" dirty="0"/>
              <a:t>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51A38ECA-B5BB-4C44-9196-E359DBBE46C2}"/>
              </a:ext>
            </a:extLst>
          </p:cNvPr>
          <p:cNvSpPr/>
          <p:nvPr/>
        </p:nvSpPr>
        <p:spPr>
          <a:xfrm>
            <a:off x="3738363" y="3157829"/>
            <a:ext cx="879231" cy="1107425"/>
          </a:xfrm>
          <a:custGeom>
            <a:avLst/>
            <a:gdLst>
              <a:gd name="connsiteX0" fmla="*/ 0 w 879231"/>
              <a:gd name="connsiteY0" fmla="*/ 333702 h 1107425"/>
              <a:gd name="connsiteX1" fmla="*/ 363416 w 879231"/>
              <a:gd name="connsiteY1" fmla="*/ 5456 h 1107425"/>
              <a:gd name="connsiteX2" fmla="*/ 644770 w 879231"/>
              <a:gd name="connsiteY2" fmla="*/ 204748 h 1107425"/>
              <a:gd name="connsiteX3" fmla="*/ 879231 w 879231"/>
              <a:gd name="connsiteY3" fmla="*/ 1107425 h 110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8A0A978-7B02-4F48-8F6C-CD10395BAD2A}"/>
              </a:ext>
            </a:extLst>
          </p:cNvPr>
          <p:cNvSpPr txBox="1"/>
          <p:nvPr/>
        </p:nvSpPr>
        <p:spPr>
          <a:xfrm>
            <a:off x="4286807" y="2253959"/>
            <a:ext cx="293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Dispersal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dispersal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simulator</a:t>
            </a:r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474FA5-24BA-C84E-BDD8-FE29BC029A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617595" y="5616904"/>
            <a:ext cx="1731832" cy="816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B381AC6-D8CA-E040-A3AD-89123D7B94E3}"/>
              </a:ext>
            </a:extLst>
          </p:cNvPr>
          <p:cNvSpPr txBox="1"/>
          <p:nvPr/>
        </p:nvSpPr>
        <p:spPr>
          <a:xfrm>
            <a:off x="253005" y="1797245"/>
            <a:ext cx="293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e.g.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55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EEBC-151E-4C44-A55F-2050AD27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3E9EDD-DCD8-E049-9368-88A28FBF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5596073" cy="489003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black</a:t>
            </a:r>
            <a:r>
              <a:rPr lang="de-DE" sz="2400" dirty="0"/>
              <a:t> </a:t>
            </a:r>
            <a:r>
              <a:rPr lang="de-DE" sz="2400" dirty="0" err="1"/>
              <a:t>grouse</a:t>
            </a:r>
            <a:r>
              <a:rPr lang="de-DE" sz="2400" dirty="0"/>
              <a:t> in </a:t>
            </a:r>
            <a:r>
              <a:rPr lang="de-DE" sz="2400" dirty="0" err="1"/>
              <a:t>Switzerland</a:t>
            </a:r>
            <a:endParaRPr lang="de-DE" sz="2400" dirty="0"/>
          </a:p>
          <a:p>
            <a:r>
              <a:rPr lang="de-DE" sz="2400" dirty="0"/>
              <a:t>Stage-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, individual-</a:t>
            </a:r>
            <a:r>
              <a:rPr lang="de-DE" sz="2400" dirty="0" err="1"/>
              <a:t>based</a:t>
            </a:r>
            <a:r>
              <a:rPr lang="de-DE" sz="2400" dirty="0"/>
              <a:t> </a:t>
            </a:r>
            <a:r>
              <a:rPr lang="de-DE" sz="2400" dirty="0" err="1"/>
              <a:t>movement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CF68312-E80E-9D44-A8FF-5E4F46C77B3C}"/>
              </a:ext>
            </a:extLst>
          </p:cNvPr>
          <p:cNvGrpSpPr/>
          <p:nvPr/>
        </p:nvGrpSpPr>
        <p:grpSpPr>
          <a:xfrm>
            <a:off x="6053273" y="1526601"/>
            <a:ext cx="2967069" cy="4890031"/>
            <a:chOff x="5719730" y="1761063"/>
            <a:chExt cx="2967069" cy="489003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C816FDE-F2EB-4944-A516-6593EB33B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730" y="1761063"/>
              <a:ext cx="2967069" cy="4890031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59A7D74-015B-DF4D-AC5D-B106F0996993}"/>
                </a:ext>
              </a:extLst>
            </p:cNvPr>
            <p:cNvSpPr txBox="1"/>
            <p:nvPr/>
          </p:nvSpPr>
          <p:spPr>
            <a:xfrm>
              <a:off x="6131169" y="1831401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2001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2644ADF-31CC-4F4B-B78E-69273211899E}"/>
                </a:ext>
              </a:extLst>
            </p:cNvPr>
            <p:cNvSpPr txBox="1"/>
            <p:nvPr/>
          </p:nvSpPr>
          <p:spPr>
            <a:xfrm>
              <a:off x="6131168" y="3384709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2050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214A99A-EB2B-4545-98C1-5AADC0795D7D}"/>
                </a:ext>
              </a:extLst>
            </p:cNvPr>
            <p:cNvSpPr txBox="1"/>
            <p:nvPr/>
          </p:nvSpPr>
          <p:spPr>
            <a:xfrm>
              <a:off x="6131167" y="5008355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2100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5162648C-E7FE-5740-A029-33789FF3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35" y="3072928"/>
            <a:ext cx="3383238" cy="17783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BAD861-7071-494A-A14D-6CF9D808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035" y="4943417"/>
            <a:ext cx="3082189" cy="1681194"/>
          </a:xfrm>
          <a:prstGeom prst="rect">
            <a:avLst/>
          </a:prstGeom>
        </p:spPr>
      </p:pic>
      <p:pic>
        <p:nvPicPr>
          <p:cNvPr id="8194" name="Picture 2" descr="vogelwarte.ch - Black Grouse">
            <a:extLst>
              <a:ext uri="{FF2B5EF4-FFF2-40B4-BE49-F238E27FC236}">
                <a16:creationId xmlns:a16="http://schemas.microsoft.com/office/drawing/2014/main" id="{F0152FB9-1F82-784A-984F-C3FE558E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85" y="3072928"/>
            <a:ext cx="2062208" cy="13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B261BFD-CA8C-6B41-B36D-E5478AF657A6}"/>
              </a:ext>
            </a:extLst>
          </p:cNvPr>
          <p:cNvSpPr txBox="1"/>
          <p:nvPr/>
        </p:nvSpPr>
        <p:spPr>
          <a:xfrm>
            <a:off x="6750395" y="6603499"/>
            <a:ext cx="2393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>
                <a:solidFill>
                  <a:srgbClr val="7F7F7F"/>
                </a:solidFill>
                <a:cs typeface="Calibri"/>
              </a:rPr>
              <a:t>Zurell et al. 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(2012)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Ecography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35: 590-603.</a:t>
            </a:r>
          </a:p>
        </p:txBody>
      </p:sp>
    </p:spTree>
    <p:extLst>
      <p:ext uri="{BB962C8B-B14F-4D97-AF65-F5344CB8AC3E}">
        <p14:creationId xmlns:p14="http://schemas.microsoft.com/office/powerpoint/2010/main" val="343608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EEBC-151E-4C44-A55F-2050AD27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3E9EDD-DCD8-E049-9368-88A28FBF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134"/>
            <a:ext cx="8229599" cy="489003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Iberian</a:t>
            </a:r>
            <a:r>
              <a:rPr lang="de-DE" sz="2400" dirty="0"/>
              <a:t> </a:t>
            </a:r>
            <a:r>
              <a:rPr lang="de-DE" sz="2400" dirty="0" err="1"/>
              <a:t>lynx</a:t>
            </a:r>
            <a:endParaRPr lang="de-DE" sz="2400" dirty="0"/>
          </a:p>
          <a:p>
            <a:r>
              <a:rPr lang="de-DE" sz="2400" dirty="0"/>
              <a:t>Stage-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, </a:t>
            </a:r>
            <a:r>
              <a:rPr lang="de-DE" sz="2400" dirty="0" err="1"/>
              <a:t>dispersal</a:t>
            </a:r>
            <a:r>
              <a:rPr lang="de-DE" sz="2400" dirty="0"/>
              <a:t> </a:t>
            </a:r>
            <a:r>
              <a:rPr lang="de-DE" sz="2400" dirty="0" err="1"/>
              <a:t>kernel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261BFD-CA8C-6B41-B36D-E5478AF657A6}"/>
              </a:ext>
            </a:extLst>
          </p:cNvPr>
          <p:cNvSpPr txBox="1"/>
          <p:nvPr/>
        </p:nvSpPr>
        <p:spPr>
          <a:xfrm>
            <a:off x="6396132" y="6603499"/>
            <a:ext cx="2747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err="1">
                <a:solidFill>
                  <a:srgbClr val="7F7F7F"/>
                </a:solidFill>
                <a:cs typeface="Calibri"/>
              </a:rPr>
              <a:t>Fordham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 et al. 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(2013) Nature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Clim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Ch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3: 899-903.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AE710E-0A11-F84A-99D3-C85A3470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12" y="1236134"/>
            <a:ext cx="3002790" cy="194647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878A6B-A84D-1F41-8B66-83101357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6" y="3988973"/>
            <a:ext cx="3307537" cy="28269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9E70C3-A3A1-E949-A52F-3C181A14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6" y="4322070"/>
            <a:ext cx="3768971" cy="21489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A38F5CC-1B71-9949-8324-E8AE073C9C9B}"/>
              </a:ext>
            </a:extLst>
          </p:cNvPr>
          <p:cNvSpPr txBox="1"/>
          <p:nvPr/>
        </p:nvSpPr>
        <p:spPr>
          <a:xfrm>
            <a:off x="1312986" y="3706152"/>
            <a:ext cx="1352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Climate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76DD3A-8308-9D44-A400-76BA0A3B6377}"/>
              </a:ext>
            </a:extLst>
          </p:cNvPr>
          <p:cNvSpPr txBox="1"/>
          <p:nvPr/>
        </p:nvSpPr>
        <p:spPr>
          <a:xfrm>
            <a:off x="4865076" y="4054383"/>
            <a:ext cx="215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Management </a:t>
            </a:r>
            <a:r>
              <a:rPr lang="de-DE" sz="1400" dirty="0" err="1"/>
              <a:t>intervention</a:t>
            </a:r>
            <a:r>
              <a:rPr lang="de-DE" sz="1400" dirty="0"/>
              <a:t>:</a:t>
            </a:r>
          </a:p>
        </p:txBody>
      </p:sp>
      <p:pic>
        <p:nvPicPr>
          <p:cNvPr id="10242" name="Picture 2" descr="Iberian lynx | WWF">
            <a:extLst>
              <a:ext uri="{FF2B5EF4-FFF2-40B4-BE49-F238E27FC236}">
                <a16:creationId xmlns:a16="http://schemas.microsoft.com/office/drawing/2014/main" id="{732CA375-4626-C940-9085-A902C01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93842"/>
            <a:ext cx="2537978" cy="13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5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EEBC-151E-4C44-A55F-2050AD27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Spatially</a:t>
            </a:r>
            <a:r>
              <a:rPr lang="de-DE" dirty="0"/>
              <a:t> explicit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261BFD-CA8C-6B41-B36D-E5478AF657A6}"/>
              </a:ext>
            </a:extLst>
          </p:cNvPr>
          <p:cNvSpPr txBox="1"/>
          <p:nvPr/>
        </p:nvSpPr>
        <p:spPr>
          <a:xfrm>
            <a:off x="6570860" y="6603499"/>
            <a:ext cx="2573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err="1">
                <a:solidFill>
                  <a:srgbClr val="7F7F7F"/>
                </a:solidFill>
                <a:cs typeface="Calibri"/>
              </a:rPr>
              <a:t>Ovenden</a:t>
            </a:r>
            <a:r>
              <a:rPr lang="de-DE" sz="1000" dirty="0">
                <a:solidFill>
                  <a:srgbClr val="7F7F7F"/>
                </a:solidFill>
                <a:cs typeface="Calibri"/>
              </a:rPr>
              <a:t> et al. 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(2019)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Biol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de-DE" sz="1000" dirty="0" err="1">
                <a:solidFill>
                  <a:srgbClr val="7F7F7F"/>
                </a:solidFill>
                <a:latin typeface="Calibri"/>
                <a:cs typeface="Calibri"/>
              </a:rPr>
              <a:t>Cons</a:t>
            </a:r>
            <a:r>
              <a:rPr lang="de-DE" sz="1000" dirty="0">
                <a:solidFill>
                  <a:srgbClr val="7F7F7F"/>
                </a:solidFill>
                <a:latin typeface="Calibri"/>
                <a:cs typeface="Calibri"/>
              </a:rPr>
              <a:t> 234: 140-153.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8EFF5CE-DB42-2641-BB91-AFB0ACF5D171}"/>
              </a:ext>
            </a:extLst>
          </p:cNvPr>
          <p:cNvGrpSpPr>
            <a:grpSpLocks noChangeAspect="1"/>
          </p:cNvGrpSpPr>
          <p:nvPr/>
        </p:nvGrpSpPr>
        <p:grpSpPr>
          <a:xfrm>
            <a:off x="455316" y="2151221"/>
            <a:ext cx="2859603" cy="4698499"/>
            <a:chOff x="2787650" y="546100"/>
            <a:chExt cx="3675955" cy="603981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4D1EDE4-139B-FF46-8E98-24C940FE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7650" y="546100"/>
              <a:ext cx="3568700" cy="57658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082D2F2-1C77-D14E-880C-67912EC0E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105" y="6230314"/>
              <a:ext cx="2603500" cy="355600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C7D147D-0022-554B-8AE2-B3DB2D3E56EA}"/>
              </a:ext>
            </a:extLst>
          </p:cNvPr>
          <p:cNvSpPr txBox="1"/>
          <p:nvPr/>
        </p:nvSpPr>
        <p:spPr>
          <a:xfrm>
            <a:off x="2497016" y="4240001"/>
            <a:ext cx="127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Aberdeenshire</a:t>
            </a:r>
            <a:endParaRPr lang="de-DE" sz="1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8289F7-0B7F-ED49-B8FA-7A19B47E08C8}"/>
              </a:ext>
            </a:extLst>
          </p:cNvPr>
          <p:cNvSpPr txBox="1"/>
          <p:nvPr/>
        </p:nvSpPr>
        <p:spPr>
          <a:xfrm>
            <a:off x="2626894" y="5887962"/>
            <a:ext cx="120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Keilder</a:t>
            </a:r>
            <a:r>
              <a:rPr lang="de-DE" sz="1400" b="1" dirty="0"/>
              <a:t> </a:t>
            </a:r>
            <a:r>
              <a:rPr lang="de-DE" sz="1400" b="1" dirty="0" err="1"/>
              <a:t>Forest</a:t>
            </a:r>
            <a:endParaRPr lang="de-DE" sz="14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023C188-5BAF-8E49-9081-331FC04CD86D}"/>
              </a:ext>
            </a:extLst>
          </p:cNvPr>
          <p:cNvSpPr txBox="1"/>
          <p:nvPr/>
        </p:nvSpPr>
        <p:spPr>
          <a:xfrm>
            <a:off x="0" y="503717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Kintyre</a:t>
            </a:r>
            <a:r>
              <a:rPr lang="de-DE" sz="1400" b="1" dirty="0"/>
              <a:t> Peninsula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BCA4E6F-DCF2-314E-85FE-CFB6F5C3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09" y="2825967"/>
            <a:ext cx="5076850" cy="3665029"/>
          </a:xfrm>
          <a:prstGeom prst="rect">
            <a:avLst/>
          </a:prstGeom>
        </p:spPr>
      </p:pic>
      <p:pic>
        <p:nvPicPr>
          <p:cNvPr id="26626" name="Picture 2" descr="Eurasischer Luchs – Wikipedia">
            <a:extLst>
              <a:ext uri="{FF2B5EF4-FFF2-40B4-BE49-F238E27FC236}">
                <a16:creationId xmlns:a16="http://schemas.microsoft.com/office/drawing/2014/main" id="{7F5336EE-92CE-5245-9560-0A2C3392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5865" y="1166559"/>
            <a:ext cx="1850394" cy="12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3E9EDD-DCD8-E049-9368-88A28FBF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36134"/>
            <a:ext cx="6643952" cy="489003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: </a:t>
            </a:r>
            <a:r>
              <a:rPr lang="de-DE" sz="2400" dirty="0" err="1"/>
              <a:t>Eurasian</a:t>
            </a:r>
            <a:r>
              <a:rPr lang="de-DE" sz="2400" dirty="0"/>
              <a:t> </a:t>
            </a:r>
            <a:r>
              <a:rPr lang="de-DE" sz="2400" dirty="0" err="1"/>
              <a:t>lynx</a:t>
            </a:r>
            <a:r>
              <a:rPr lang="de-DE" sz="2400" dirty="0"/>
              <a:t>, </a:t>
            </a:r>
            <a:r>
              <a:rPr lang="de-DE" sz="2400" dirty="0" err="1"/>
              <a:t>reintroduction</a:t>
            </a:r>
            <a:r>
              <a:rPr lang="de-DE" sz="2400" dirty="0"/>
              <a:t> Scotland</a:t>
            </a:r>
          </a:p>
          <a:p>
            <a:r>
              <a:rPr lang="de-DE" sz="2400" dirty="0"/>
              <a:t>Stage-</a:t>
            </a:r>
            <a:r>
              <a:rPr lang="de-DE" sz="2400" dirty="0" err="1"/>
              <a:t>structured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, individual-</a:t>
            </a:r>
            <a:r>
              <a:rPr lang="de-DE" sz="2400" dirty="0" err="1"/>
              <a:t>based</a:t>
            </a:r>
            <a:r>
              <a:rPr lang="de-DE" sz="2400" dirty="0"/>
              <a:t> </a:t>
            </a:r>
            <a:r>
              <a:rPr lang="de-DE" sz="2400" dirty="0" err="1"/>
              <a:t>movement</a:t>
            </a:r>
            <a:r>
              <a:rPr lang="de-DE" sz="2400" dirty="0"/>
              <a:t> </a:t>
            </a:r>
            <a:r>
              <a:rPr lang="de-DE" sz="2400" dirty="0" err="1"/>
              <a:t>decisions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777605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Macintosh PowerPoint</Application>
  <PresentationFormat>Bildschirmpräsentation (4:3)</PresentationFormat>
  <Paragraphs>76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TeX Gyre Pagella</vt:lpstr>
      <vt:lpstr>1_Office-Design</vt:lpstr>
      <vt:lpstr>Spatially explicit population modelling</vt:lpstr>
      <vt:lpstr>Spatially explicit models in conservation</vt:lpstr>
      <vt:lpstr>Species respond dynamically to global change</vt:lpstr>
      <vt:lpstr>Spatially explicit population models</vt:lpstr>
      <vt:lpstr>Spatially explicit population models</vt:lpstr>
      <vt:lpstr>Spatially explicit population models</vt:lpstr>
      <vt:lpstr>Spatially explicit population models</vt:lpstr>
      <vt:lpstr>Spatially explicit population models</vt:lpstr>
      <vt:lpstr>Spatially explicit population models</vt:lpstr>
      <vt:lpstr>Spatially explicit population models</vt:lpstr>
      <vt:lpstr>Thank you for your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BIOPIC – Disentangling the effects of demography, dispersal and biotic interactions on population and community response to global change  </dc:title>
  <dc:creator>Damaris Zurell</dc:creator>
  <cp:lastModifiedBy>Damaris Zurell</cp:lastModifiedBy>
  <cp:revision>1620</cp:revision>
  <dcterms:created xsi:type="dcterms:W3CDTF">2017-01-05T09:45:00Z</dcterms:created>
  <dcterms:modified xsi:type="dcterms:W3CDTF">2021-12-16T08:53:26Z</dcterms:modified>
</cp:coreProperties>
</file>